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audio1.bin" ContentType="audio/unknown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37" r:id="rId4"/>
    <p:sldId id="324" r:id="rId5"/>
    <p:sldId id="320" r:id="rId6"/>
    <p:sldId id="372" r:id="rId7"/>
    <p:sldId id="373" r:id="rId8"/>
    <p:sldId id="391" r:id="rId9"/>
    <p:sldId id="374" r:id="rId10"/>
    <p:sldId id="375" r:id="rId11"/>
    <p:sldId id="376" r:id="rId12"/>
    <p:sldId id="321" r:id="rId13"/>
    <p:sldId id="278" r:id="rId14"/>
    <p:sldId id="280" r:id="rId15"/>
    <p:sldId id="322" r:id="rId16"/>
    <p:sldId id="291" r:id="rId17"/>
    <p:sldId id="392" r:id="rId18"/>
    <p:sldId id="393" r:id="rId19"/>
    <p:sldId id="394" r:id="rId20"/>
    <p:sldId id="292" r:id="rId21"/>
    <p:sldId id="395" r:id="rId22"/>
    <p:sldId id="293" r:id="rId23"/>
    <p:sldId id="294" r:id="rId24"/>
    <p:sldId id="295" r:id="rId25"/>
    <p:sldId id="296" r:id="rId26"/>
    <p:sldId id="325" r:id="rId27"/>
    <p:sldId id="297" r:id="rId28"/>
    <p:sldId id="301" r:id="rId29"/>
    <p:sldId id="323" r:id="rId30"/>
    <p:sldId id="303" r:id="rId31"/>
    <p:sldId id="304" r:id="rId32"/>
    <p:sldId id="305" r:id="rId33"/>
    <p:sldId id="306" r:id="rId34"/>
    <p:sldId id="307" r:id="rId35"/>
    <p:sldId id="308" r:id="rId36"/>
    <p:sldId id="397" r:id="rId37"/>
    <p:sldId id="407" r:id="rId38"/>
    <p:sldId id="406" r:id="rId39"/>
    <p:sldId id="409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332" r:id="rId49"/>
    <p:sldId id="408" r:id="rId50"/>
    <p:sldId id="333" r:id="rId51"/>
    <p:sldId id="396" r:id="rId52"/>
    <p:sldId id="334" r:id="rId53"/>
    <p:sldId id="315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87" r:id="rId62"/>
    <p:sldId id="388" r:id="rId63"/>
    <p:sldId id="389" r:id="rId64"/>
    <p:sldId id="384" r:id="rId65"/>
    <p:sldId id="380" r:id="rId66"/>
    <p:sldId id="381" r:id="rId67"/>
    <p:sldId id="382" r:id="rId68"/>
    <p:sldId id="390" r:id="rId69"/>
    <p:sldId id="383" r:id="rId70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DD"/>
    <a:srgbClr val="C82E32"/>
    <a:srgbClr val="00197D"/>
    <a:srgbClr val="FF9DA0"/>
    <a:srgbClr val="00FFFF"/>
    <a:srgbClr val="7BA600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60" d="100"/>
          <a:sy n="60" d="100"/>
        </p:scale>
        <p:origin x="-1644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FB3B812-F380-4C51-B06B-21E5BE2B3C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53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85A5C151-7031-4418-93C8-36086BD565F0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BD0F1FF-E51D-42D0-87CD-13D3A205787D}" type="slidenum">
              <a:rPr lang="en-US" altLang="en-US" sz="1200" smtClean="0"/>
              <a:pPr/>
              <a:t>17</a:t>
            </a:fld>
            <a:endParaRPr lang="en-US" altLang="en-US" sz="1200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1B91DF52-6195-4A28-97A6-D850460D9861}" type="slidenum">
              <a:rPr lang="en-US" altLang="en-US" sz="1200" smtClean="0"/>
              <a:pPr/>
              <a:t>18</a:t>
            </a:fld>
            <a:endParaRPr lang="en-US" altLang="en-US" sz="1200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A639376-855E-4C6F-AABE-6B21A7C8E31C}" type="slidenum">
              <a:rPr lang="en-US" altLang="en-US" sz="1200" smtClean="0"/>
              <a:pPr/>
              <a:t>20</a:t>
            </a:fld>
            <a:endParaRPr lang="en-US" altLang="en-US" sz="1200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ABA736F3-ED76-45FB-A952-AF19082722AD}" type="slidenum">
              <a:rPr lang="en-US" altLang="en-US" sz="1200" smtClean="0"/>
              <a:pPr/>
              <a:t>22</a:t>
            </a:fld>
            <a:endParaRPr lang="en-US" altLang="en-US" sz="120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73DE3D01-C28D-4FDF-A8CD-2EDDCE96E612}" type="slidenum">
              <a:rPr lang="en-US" altLang="en-US" sz="1200" smtClean="0"/>
              <a:pPr/>
              <a:t>23</a:t>
            </a:fld>
            <a:endParaRPr lang="en-US" altLang="en-US" sz="1200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44BA664E-0CC0-445D-ABBC-0B54553F4426}" type="slidenum">
              <a:rPr lang="en-US" altLang="en-US" sz="1200" smtClean="0"/>
              <a:pPr/>
              <a:t>24</a:t>
            </a:fld>
            <a:endParaRPr lang="en-US" altLang="en-US" sz="1200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095BE53-782B-4577-AFAA-122C65D511D6}" type="slidenum">
              <a:rPr lang="en-US" altLang="en-US" sz="1200" smtClean="0"/>
              <a:pPr/>
              <a:t>25</a:t>
            </a:fld>
            <a:endParaRPr lang="en-US" altLang="en-US" sz="1200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839B30D5-B78D-4B94-BAEF-FE174C9510F5}" type="slidenum">
              <a:rPr lang="en-US" altLang="en-US" sz="1200" smtClean="0"/>
              <a:pPr/>
              <a:t>27</a:t>
            </a:fld>
            <a:endParaRPr lang="en-US" altLang="en-US" sz="120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BFD4B5B7-31AA-4FB1-9284-92BE683585F2}" type="slidenum">
              <a:rPr lang="en-US" altLang="en-US" sz="1200" smtClean="0"/>
              <a:pPr/>
              <a:t>28</a:t>
            </a:fld>
            <a:endParaRPr lang="en-US" altLang="en-US" sz="1200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73D42AE-EB98-48F5-BF3B-557B31DC0676}" type="slidenum">
              <a:rPr lang="en-US" altLang="en-US" sz="1200" smtClean="0"/>
              <a:pPr/>
              <a:t>29</a:t>
            </a:fld>
            <a:endParaRPr lang="en-US" altLang="en-US" sz="120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A55BBE6-0DD7-4CAE-B444-4FD1363670A3}" type="slidenum">
              <a:rPr lang="en-US" altLang="en-US" sz="1200" smtClean="0"/>
              <a:pPr/>
              <a:t>2</a:t>
            </a:fld>
            <a:endParaRPr lang="en-US" altLang="en-US" sz="1200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77782D75-7EAF-400B-B40B-1F84AB46D810}" type="slidenum">
              <a:rPr lang="en-US" altLang="en-US" sz="1200" smtClean="0"/>
              <a:pPr/>
              <a:t>30</a:t>
            </a:fld>
            <a:endParaRPr lang="en-US" altLang="en-US" sz="1200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4DCB6C84-5773-47B0-9669-FCA6C5E4B080}" type="slidenum">
              <a:rPr lang="en-US" altLang="en-US" sz="1200" smtClean="0"/>
              <a:pPr/>
              <a:t>31</a:t>
            </a:fld>
            <a:endParaRPr lang="en-US" altLang="en-US" sz="1200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9A2A6E1B-2F6A-4255-A437-C0196D9E5A26}" type="slidenum">
              <a:rPr lang="en-US" altLang="en-US" sz="1200" smtClean="0"/>
              <a:pPr/>
              <a:t>32</a:t>
            </a:fld>
            <a:endParaRPr lang="en-US" altLang="en-US" sz="1200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47EC805-DF06-4CBF-8317-A48FB32FDCE6}" type="slidenum">
              <a:rPr lang="en-US" altLang="en-US" sz="1200" smtClean="0"/>
              <a:pPr/>
              <a:t>33</a:t>
            </a:fld>
            <a:endParaRPr lang="en-US" altLang="en-US" sz="1200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A9E09461-CE86-4DBA-8E57-805C55B7B57F}" type="slidenum">
              <a:rPr lang="en-US" altLang="en-US" sz="1200" smtClean="0"/>
              <a:pPr/>
              <a:t>34</a:t>
            </a:fld>
            <a:endParaRPr lang="en-US" altLang="en-US" sz="1200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1C8649B-ECB8-41E2-A90F-54D314098B0F}" type="slidenum">
              <a:rPr lang="en-US" altLang="en-US" sz="1200" smtClean="0"/>
              <a:pPr/>
              <a:t>35</a:t>
            </a:fld>
            <a:endParaRPr lang="en-US" altLang="en-US" sz="1200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A16A6CB-EAFC-448B-B16D-A6E1ADEE94B8}" type="slidenum">
              <a:rPr lang="en-US" altLang="en-US" sz="1200" smtClean="0"/>
              <a:pPr/>
              <a:t>40</a:t>
            </a:fld>
            <a:endParaRPr lang="en-US" altLang="en-US" sz="1200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0" y="1800225"/>
            <a:ext cx="0" cy="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151188"/>
            <a:ext cx="1600200" cy="206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38553F1-C007-4BBA-B371-A4DE5265CB1A}" type="slidenum">
              <a:rPr lang="en-US" altLang="en-US" sz="1200" smtClean="0"/>
              <a:pPr/>
              <a:t>53</a:t>
            </a:fld>
            <a:endParaRPr lang="en-US" altLang="en-US" sz="1200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6F5A805E-F564-49BA-8ED3-9037EAA9D99E}" type="slidenum">
              <a:rPr lang="en-US" altLang="en-US" sz="1200" smtClean="0"/>
              <a:pPr/>
              <a:t>5</a:t>
            </a:fld>
            <a:endParaRPr lang="en-US" altLang="en-US" sz="120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7F34CACE-8D25-4558-8BAA-9FF4F0B03A32}" type="slidenum">
              <a:rPr lang="en-US" altLang="en-US" sz="1200" smtClean="0"/>
              <a:pPr/>
              <a:t>11</a:t>
            </a:fld>
            <a:endParaRPr lang="en-US" altLang="en-US" sz="1200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6D398F2-D89B-47B9-843B-64504C89715C}" type="slidenum">
              <a:rPr lang="en-US" altLang="en-US" sz="1200" smtClean="0"/>
              <a:pPr/>
              <a:t>12</a:t>
            </a:fld>
            <a:endParaRPr lang="en-US" altLang="en-US" sz="1200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A7C46A4F-1845-4D2E-A9D3-0C7D87BAF3E3}" type="slidenum">
              <a:rPr lang="en-US" altLang="en-US" sz="1200" smtClean="0"/>
              <a:pPr/>
              <a:t>13</a:t>
            </a:fld>
            <a:endParaRPr lang="en-US" altLang="en-US" sz="1200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05D5D996-8B60-47B3-81D0-B5760D07E3FD}" type="slidenum">
              <a:rPr lang="en-US" altLang="en-US" sz="1200" smtClean="0"/>
              <a:pPr/>
              <a:t>14</a:t>
            </a:fld>
            <a:endParaRPr lang="en-US" altLang="en-US" sz="1200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AD51A1C0-8D60-470F-B07A-0E55AED0B031}" type="slidenum">
              <a:rPr lang="en-US" altLang="en-US" sz="1200" smtClean="0"/>
              <a:pPr/>
              <a:t>15</a:t>
            </a:fld>
            <a:endParaRPr lang="en-US" altLang="en-US" sz="1200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59FE01-4240-49FD-94EB-B5200053BD7A}" type="slidenum">
              <a:rPr lang="en-US" altLang="en-US" sz="1200" smtClean="0"/>
              <a:pPr/>
              <a:t>16</a:t>
            </a:fld>
            <a:endParaRPr lang="en-US" altLang="en-US" sz="1200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33791-11CE-4F85-AB27-647D5F737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161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B2BCC-FF20-4964-87D8-9A123D10E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548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B72F6-C2BC-412C-AAF4-0A2D67E41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1213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B611D-3D80-47A9-8D41-9AA3797D38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7040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F1B73-495C-41CB-A25E-1D74E2DFE8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2758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DC1F0-CCE3-45A2-ACC5-3858F90DB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5672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304BE-DA70-4C82-A0E8-C3EE4DBDD9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879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5E1C9-A32F-497E-AEAE-224D04F39A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117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B990C-1E82-48DC-BDFF-D889D05DC1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933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8F85D-4CE6-4F4F-8E3D-91478EB1E5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031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B124B-325C-40E6-8E72-C1B861D429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593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9DF56-21AC-405E-9DEE-5A2FD9ED6F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3114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0CBD8B-092F-4C65-AAED-0991A4556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021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34A0D-752B-4004-8E56-18A9B99E55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5684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D53FD-34A8-4B8C-BC86-F616F7C82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105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18E14-CBF0-43FF-B069-034D10BAAD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8138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BA5CB-CDF7-4AF9-B09D-2657F3127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4047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6EE74C0-E0D0-4FEB-86DD-4A041839AE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31" name="Group 9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2" name="Picture 7" descr="spine icon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" name="Rectangle 8"/>
            <p:cNvSpPr>
              <a:spLocks noChangeArrowheads="1"/>
            </p:cNvSpPr>
            <p:nvPr userDrawn="1"/>
          </p:nvSpPr>
          <p:spPr bwMode="auto">
            <a:xfrm>
              <a:off x="5055" y="3725"/>
              <a:ext cx="54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r>
                <a:rPr lang="en-US" altLang="en-US" sz="1400" smtClean="0">
                  <a:solidFill>
                    <a:srgbClr val="C82E32"/>
                  </a:solidFill>
                  <a:latin typeface="Times New Roman" pitchFamily="18" charset="0"/>
                </a:rPr>
                <a:t>Chemical</a:t>
              </a:r>
            </a:p>
            <a:p>
              <a:pPr algn="ctr">
                <a:defRPr/>
              </a:pPr>
              <a:r>
                <a:rPr lang="en-US" altLang="en-US" sz="1400" smtClean="0">
                  <a:solidFill>
                    <a:srgbClr val="C82E32"/>
                  </a:solidFill>
                  <a:latin typeface="Times New Roman" pitchFamily="18" charset="0"/>
                </a:rPr>
                <a:t>Kinetics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C82E3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rgbClr val="C82E3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C82E3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C82E3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C82E3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C82E3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C82E3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C82E3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C82E3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1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audio" Target="../media/audio1.bin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6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7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8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audio" Target="../media/audio1.bin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64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3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94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6000" dirty="0" smtClean="0"/>
              <a:t>Chemical kinetics</a:t>
            </a:r>
            <a:endParaRPr lang="en-US" altLang="en-US" sz="5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63538" y="2057400"/>
            <a:ext cx="87630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2800" i="1" dirty="0">
                <a:solidFill>
                  <a:srgbClr val="4F271C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Understanding the interactions and energy changes </a:t>
            </a:r>
          </a:p>
          <a:p>
            <a:pPr algn="ctr">
              <a:defRPr/>
            </a:pPr>
            <a:r>
              <a:rPr lang="en-IN" sz="2800" i="1" dirty="0">
                <a:solidFill>
                  <a:srgbClr val="4F271C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in a chemical reaction at molecular level</a:t>
            </a:r>
            <a:br>
              <a:rPr lang="en-IN" sz="2800" i="1" dirty="0">
                <a:solidFill>
                  <a:srgbClr val="4F271C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</a:br>
            <a:endParaRPr lang="en-IN" i="1" dirty="0"/>
          </a:p>
        </p:txBody>
      </p:sp>
      <p:pic>
        <p:nvPicPr>
          <p:cNvPr id="2052" name="Picture 2" descr="C:\Users\nisha dawra\Desktop\images_fresh nai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4278313"/>
            <a:ext cx="1736725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3" descr="C:\Users\nisha dawra\Desktop\rusting nail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365625"/>
            <a:ext cx="1692275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2" descr="C:\Users\nisha dawra\Desktop\Roten vegetabl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4219575"/>
            <a:ext cx="2135188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2" descr="C:\Users\nisha dawra\Desktop\side2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365625"/>
            <a:ext cx="17303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2"/>
          <p:cNvSpPr>
            <a:spLocks noChangeArrowheads="1"/>
          </p:cNvSpPr>
          <p:nvPr/>
        </p:nvSpPr>
        <p:spPr bwMode="auto">
          <a:xfrm>
            <a:off x="76200" y="3868738"/>
            <a:ext cx="32416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>
              <a:spcBef>
                <a:spcPct val="0"/>
              </a:spcBef>
            </a:pPr>
            <a:r>
              <a:rPr lang="en-IN" altLang="en-US" sz="2200">
                <a:solidFill>
                  <a:schemeClr val="tx1"/>
                </a:solidFill>
              </a:rPr>
              <a:t>Real life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08634" y="1219200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Unit -2</a:t>
            </a:r>
            <a:endParaRPr lang="en-US" sz="3200" b="1" dirty="0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0" y="5858470"/>
            <a:ext cx="8229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 b="1" i="1" dirty="0">
                <a:solidFill>
                  <a:srgbClr val="002060"/>
                </a:solidFill>
              </a:rPr>
              <a:t>Note:</a:t>
            </a:r>
            <a:r>
              <a:rPr lang="en-US" altLang="en-US" sz="1800" i="1" dirty="0">
                <a:solidFill>
                  <a:srgbClr val="002060"/>
                </a:solidFill>
              </a:rPr>
              <a:t> Some images and materials are taken from different sources </a:t>
            </a:r>
            <a:r>
              <a:rPr lang="en-US" altLang="en-US" sz="1800" i="1" dirty="0" smtClean="0">
                <a:solidFill>
                  <a:srgbClr val="002060"/>
                </a:solidFill>
              </a:rPr>
              <a:t>and </a:t>
            </a:r>
            <a:r>
              <a:rPr lang="en-US" altLang="en-US" sz="1800" i="1" dirty="0">
                <a:solidFill>
                  <a:srgbClr val="002060"/>
                </a:solidFill>
              </a:rPr>
              <a:t>this is purely for educational purposes </a:t>
            </a:r>
            <a:r>
              <a:rPr lang="en-US" altLang="en-US" sz="1800" dirty="0">
                <a:solidFill>
                  <a:srgbClr val="002060"/>
                </a:solidFill>
              </a:rPr>
              <a:t>and not to be distributed anywhere other than where and whom it is intended for. </a:t>
            </a:r>
            <a:endParaRPr lang="en-US" altLang="en-US" sz="1800" i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73540"/>
            <a:ext cx="8850682" cy="580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821140"/>
            <a:ext cx="1981200" cy="626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" y="71735"/>
            <a:ext cx="9144000" cy="461665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b="1" dirty="0" smtClean="0">
                <a:solidFill>
                  <a:srgbClr val="002060"/>
                </a:solidFill>
              </a:rPr>
              <a:t>Determining the rate law and order from experimental data</a:t>
            </a:r>
            <a:endParaRPr lang="en-IN" altLang="en-US" sz="24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4800" y="685800"/>
            <a:ext cx="8077200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r>
              <a:rPr lang="en-US" altLang="en-US" sz="2400" b="1" dirty="0" smtClean="0">
                <a:solidFill>
                  <a:schemeClr val="tx1"/>
                </a:solidFill>
              </a:rPr>
              <a:t>4. Half life methods</a:t>
            </a:r>
            <a:endParaRPr lang="en-US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64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val 28"/>
          <p:cNvSpPr>
            <a:spLocks noChangeArrowheads="1"/>
          </p:cNvSpPr>
          <p:nvPr/>
        </p:nvSpPr>
        <p:spPr bwMode="auto">
          <a:xfrm>
            <a:off x="4648200" y="3657600"/>
            <a:ext cx="3581400" cy="1600200"/>
          </a:xfrm>
          <a:prstGeom prst="ellipse">
            <a:avLst/>
          </a:prstGeom>
          <a:solidFill>
            <a:srgbClr val="FFD2DD"/>
          </a:solidFill>
          <a:ln w="19050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FF9DA0"/>
              </a:solidFill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</p:txBody>
      </p:sp>
      <p:sp>
        <p:nvSpPr>
          <p:cNvPr id="24581" name="Text Box 13"/>
          <p:cNvSpPr txBox="1">
            <a:spLocks noChangeArrowheads="1"/>
          </p:cNvSpPr>
          <p:nvPr/>
        </p:nvSpPr>
        <p:spPr bwMode="auto">
          <a:xfrm>
            <a:off x="746125" y="1355725"/>
            <a:ext cx="560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Consider a simple 1st order rxn: A </a:t>
            </a:r>
            <a:r>
              <a:rPr lang="en-US" altLang="en-US" sz="2400">
                <a:solidFill>
                  <a:schemeClr val="tx1"/>
                </a:solidFill>
                <a:sym typeface="Symbol" pitchFamily="18" charset="2"/>
              </a:rPr>
              <a:t>     </a:t>
            </a:r>
            <a:r>
              <a:rPr lang="en-US" altLang="en-US" sz="2400">
                <a:solidFill>
                  <a:schemeClr val="tx1"/>
                </a:solidFill>
              </a:rPr>
              <a:t> B</a:t>
            </a:r>
          </a:p>
        </p:txBody>
      </p:sp>
      <p:pic>
        <p:nvPicPr>
          <p:cNvPr id="24582" name="Picture 14" descr="image-107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0250"/>
            <a:ext cx="23876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 Box 15"/>
          <p:cNvSpPr txBox="1">
            <a:spLocks noChangeArrowheads="1"/>
          </p:cNvSpPr>
          <p:nvPr/>
        </p:nvSpPr>
        <p:spPr bwMode="auto">
          <a:xfrm>
            <a:off x="685800" y="2667000"/>
            <a:ext cx="5859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How much A is left after time </a:t>
            </a:r>
            <a:r>
              <a:rPr lang="en-US" altLang="en-US" sz="2400" i="1">
                <a:solidFill>
                  <a:schemeClr val="tx1"/>
                </a:solidFill>
              </a:rPr>
              <a:t>t</a:t>
            </a:r>
            <a:r>
              <a:rPr lang="en-US" altLang="en-US" sz="2400">
                <a:solidFill>
                  <a:schemeClr val="tx1"/>
                </a:solidFill>
              </a:rPr>
              <a:t>?  Integrate:</a:t>
            </a:r>
          </a:p>
        </p:txBody>
      </p:sp>
      <p:pic>
        <p:nvPicPr>
          <p:cNvPr id="24584" name="Picture 21" descr="image-115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91000"/>
            <a:ext cx="26289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Text Box 22"/>
          <p:cNvSpPr txBox="1">
            <a:spLocks noChangeArrowheads="1"/>
          </p:cNvSpPr>
          <p:nvPr/>
        </p:nvSpPr>
        <p:spPr bwMode="auto">
          <a:xfrm>
            <a:off x="3667125" y="2043113"/>
            <a:ext cx="204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Differential form:</a:t>
            </a:r>
            <a:endParaRPr lang="en-US" altLang="en-US" sz="2000">
              <a:solidFill>
                <a:schemeClr val="tx1"/>
              </a:solidFill>
            </a:endParaRPr>
          </a:p>
        </p:txBody>
      </p:sp>
      <p:pic>
        <p:nvPicPr>
          <p:cNvPr id="24586" name="Picture 23" descr="image-129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1752600"/>
            <a:ext cx="24511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24" descr="image-132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257800"/>
            <a:ext cx="32258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25" descr="image-133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22352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26" descr="image-134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03600"/>
            <a:ext cx="2819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47800"/>
            <a:ext cx="7445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-4465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solidFill>
                  <a:srgbClr val="002060"/>
                </a:solidFill>
              </a:rPr>
              <a:t>Integrated Rate Laws</a:t>
            </a:r>
            <a:endParaRPr lang="en-US" b="1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609600"/>
            <a:ext cx="4419600" cy="5334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eaLnBrk="1" hangingPunct="1"/>
            <a:r>
              <a:rPr lang="en-US" altLang="en-US" sz="2800" dirty="0" smtClean="0"/>
              <a:t>First-Order Processes</a:t>
            </a:r>
          </a:p>
        </p:txBody>
      </p:sp>
    </p:spTree>
    <p:extLst>
      <p:ext uri="{BB962C8B-B14F-4D97-AF65-F5344CB8AC3E}">
        <p14:creationId xmlns:p14="http://schemas.microsoft.com/office/powerpoint/2010/main" val="537506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val 17"/>
          <p:cNvSpPr>
            <a:spLocks noChangeArrowheads="1"/>
          </p:cNvSpPr>
          <p:nvPr/>
        </p:nvSpPr>
        <p:spPr bwMode="auto">
          <a:xfrm>
            <a:off x="2133600" y="1219200"/>
            <a:ext cx="3733800" cy="1295400"/>
          </a:xfrm>
          <a:prstGeom prst="ellipse">
            <a:avLst/>
          </a:prstGeom>
          <a:solidFill>
            <a:srgbClr val="FFD2DD"/>
          </a:solidFill>
          <a:ln w="19050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FF9DA0"/>
              </a:solidFill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77724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>
                <a:solidFill>
                  <a:schemeClr val="tx1"/>
                </a:solidFill>
              </a:rPr>
              <a:t>The integrated form of first order rate law:</a:t>
            </a:r>
          </a:p>
        </p:txBody>
      </p:sp>
      <p:sp>
        <p:nvSpPr>
          <p:cNvPr id="143371" name="Rectangle 11"/>
          <p:cNvSpPr>
            <a:spLocks noChangeArrowheads="1"/>
          </p:cNvSpPr>
          <p:nvPr/>
        </p:nvSpPr>
        <p:spPr bwMode="auto">
          <a:xfrm>
            <a:off x="838200" y="3200400"/>
            <a:ext cx="4466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2060"/>
                </a:solidFill>
              </a:rPr>
              <a:t>Can be rearranged to give:</a:t>
            </a:r>
            <a:endParaRPr lang="en-US" altLang="en-US" dirty="0">
              <a:solidFill>
                <a:srgbClr val="002060"/>
              </a:solidFill>
            </a:endParaRPr>
          </a:p>
        </p:txBody>
      </p:sp>
      <p:sp>
        <p:nvSpPr>
          <p:cNvPr id="143372" name="Rectangle 12"/>
          <p:cNvSpPr>
            <a:spLocks noChangeArrowheads="1"/>
          </p:cNvSpPr>
          <p:nvPr/>
        </p:nvSpPr>
        <p:spPr bwMode="auto">
          <a:xfrm>
            <a:off x="1066800" y="5027613"/>
            <a:ext cx="7467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2060"/>
                </a:solidFill>
              </a:rPr>
              <a:t>[A]</a:t>
            </a:r>
            <a:r>
              <a:rPr lang="en-US" altLang="en-US" sz="2400" baseline="-25000" dirty="0">
                <a:solidFill>
                  <a:srgbClr val="002060"/>
                </a:solidFill>
              </a:rPr>
              <a:t>0</a:t>
            </a:r>
            <a:r>
              <a:rPr lang="en-US" altLang="en-US" sz="2400" dirty="0">
                <a:solidFill>
                  <a:srgbClr val="002060"/>
                </a:solidFill>
              </a:rPr>
              <a:t> is the initial concentration of A (</a:t>
            </a:r>
            <a:r>
              <a:rPr lang="en-US" altLang="en-US" sz="2400" i="1" dirty="0">
                <a:solidFill>
                  <a:srgbClr val="002060"/>
                </a:solidFill>
              </a:rPr>
              <a:t>t</a:t>
            </a:r>
            <a:r>
              <a:rPr lang="en-US" altLang="en-US" sz="2400" dirty="0">
                <a:solidFill>
                  <a:srgbClr val="002060"/>
                </a:solidFill>
              </a:rPr>
              <a:t>=0).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2060"/>
                </a:solidFill>
              </a:rPr>
              <a:t>[A]</a:t>
            </a:r>
            <a:r>
              <a:rPr lang="en-US" altLang="en-US" sz="2400" i="1" baseline="-25000" dirty="0">
                <a:solidFill>
                  <a:srgbClr val="002060"/>
                </a:solidFill>
              </a:rPr>
              <a:t>t</a:t>
            </a:r>
            <a:r>
              <a:rPr lang="en-US" altLang="en-US" sz="2400" dirty="0">
                <a:solidFill>
                  <a:srgbClr val="002060"/>
                </a:solidFill>
              </a:rPr>
              <a:t> is the concentration of A at some time, </a:t>
            </a:r>
            <a:r>
              <a:rPr lang="en-US" altLang="en-US" sz="2400" i="1" dirty="0">
                <a:solidFill>
                  <a:srgbClr val="002060"/>
                </a:solidFill>
              </a:rPr>
              <a:t>t</a:t>
            </a:r>
            <a:r>
              <a:rPr lang="en-US" altLang="en-US" sz="2400" dirty="0">
                <a:solidFill>
                  <a:srgbClr val="002060"/>
                </a:solidFill>
              </a:rPr>
              <a:t>, during the course of the reaction.</a:t>
            </a:r>
          </a:p>
        </p:txBody>
      </p:sp>
      <p:pic>
        <p:nvPicPr>
          <p:cNvPr id="25607" name="Picture 14" descr="image-116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22700"/>
            <a:ext cx="27940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15" descr="image-117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48" y="1581150"/>
            <a:ext cx="31496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-4465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solidFill>
                  <a:srgbClr val="002060"/>
                </a:solidFill>
              </a:rPr>
              <a:t>Integrated Rate Laws</a:t>
            </a:r>
            <a:endParaRPr 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71" grpId="0" autoUpdateAnimBg="0"/>
      <p:bldP spid="14337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33400"/>
            <a:ext cx="7772400" cy="76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Manipulating this equation produces… 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152400" y="3657600"/>
            <a:ext cx="3097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…which is in the form</a:t>
            </a: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429000" y="3581400"/>
            <a:ext cx="2532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i="1" dirty="0">
                <a:solidFill>
                  <a:srgbClr val="00197D"/>
                </a:solidFill>
              </a:rPr>
              <a:t>y</a:t>
            </a:r>
            <a:r>
              <a:rPr lang="en-US" altLang="en-US" dirty="0">
                <a:solidFill>
                  <a:srgbClr val="00197D"/>
                </a:solidFill>
              </a:rPr>
              <a:t>    = </a:t>
            </a:r>
            <a:r>
              <a:rPr lang="en-US" altLang="en-US" i="1" dirty="0">
                <a:solidFill>
                  <a:srgbClr val="00197D"/>
                </a:solidFill>
              </a:rPr>
              <a:t>mx</a:t>
            </a:r>
            <a:r>
              <a:rPr lang="en-US" altLang="en-US" dirty="0">
                <a:solidFill>
                  <a:srgbClr val="00197D"/>
                </a:solidFill>
              </a:rPr>
              <a:t> +  </a:t>
            </a:r>
            <a:r>
              <a:rPr lang="en-US" altLang="en-US" i="1" dirty="0">
                <a:solidFill>
                  <a:srgbClr val="00197D"/>
                </a:solidFill>
              </a:rPr>
              <a:t>b</a:t>
            </a:r>
          </a:p>
        </p:txBody>
      </p:sp>
      <p:pic>
        <p:nvPicPr>
          <p:cNvPr id="26630" name="Picture 17" descr="image-121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143000"/>
            <a:ext cx="23368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18" descr="image-122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62200"/>
            <a:ext cx="3810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19" descr="image-123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09900"/>
            <a:ext cx="3733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-4465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solidFill>
                  <a:srgbClr val="002060"/>
                </a:solidFill>
              </a:rPr>
              <a:t>Integrated Rate Laws</a:t>
            </a:r>
            <a:endParaRPr lang="en-US" b="1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81000" y="4495800"/>
            <a:ext cx="7772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C82E3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C82E3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C82E3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	If a reaction is first-order, a plot of ln [A]</a:t>
            </a:r>
            <a:r>
              <a:rPr lang="en-US" altLang="en-US" sz="2400" i="1" kern="0" baseline="-25000" dirty="0" smtClean="0">
                <a:solidFill>
                  <a:schemeClr val="tx1"/>
                </a:solidFill>
              </a:rPr>
              <a:t>t</a:t>
            </a:r>
            <a:r>
              <a:rPr lang="en-US" altLang="en-US" sz="2400" kern="0" dirty="0" smtClean="0">
                <a:solidFill>
                  <a:schemeClr val="tx1"/>
                </a:solidFill>
              </a:rPr>
              <a:t> vs. </a:t>
            </a:r>
            <a:r>
              <a:rPr lang="en-US" altLang="en-US" sz="2400" i="1" kern="0" dirty="0" smtClean="0">
                <a:solidFill>
                  <a:schemeClr val="tx1"/>
                </a:solidFill>
              </a:rPr>
              <a:t>t</a:t>
            </a:r>
            <a:r>
              <a:rPr lang="en-US" altLang="en-US" sz="2400" kern="0" dirty="0" smtClean="0">
                <a:solidFill>
                  <a:schemeClr val="tx1"/>
                </a:solidFill>
              </a:rPr>
              <a:t> will yield a straight line with a slope of -</a:t>
            </a:r>
            <a:r>
              <a:rPr lang="en-US" altLang="en-US" sz="2400" i="1" kern="0" dirty="0" smtClean="0">
                <a:solidFill>
                  <a:schemeClr val="tx1"/>
                </a:solidFill>
              </a:rPr>
              <a:t>k</a:t>
            </a:r>
            <a:r>
              <a:rPr lang="en-US" altLang="en-US" sz="2400" kern="0" dirty="0" smtClean="0">
                <a:solidFill>
                  <a:schemeClr val="tx1"/>
                </a:solidFill>
              </a:rPr>
              <a:t>.</a:t>
            </a:r>
          </a:p>
          <a:p>
            <a:pPr eaLnBrk="1" hangingPunct="1">
              <a:buFontTx/>
              <a:buNone/>
            </a:pPr>
            <a:endParaRPr lang="en-US" altLang="en-US" sz="2400" kern="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So, use graphs to determine </a:t>
            </a:r>
            <a:r>
              <a:rPr lang="en-US" altLang="en-US" sz="2400" kern="0" dirty="0" err="1" smtClean="0">
                <a:solidFill>
                  <a:schemeClr val="tx1"/>
                </a:solidFill>
              </a:rPr>
              <a:t>rxn</a:t>
            </a:r>
            <a:r>
              <a:rPr lang="en-US" altLang="en-US" sz="2400" kern="0" dirty="0" smtClean="0">
                <a:solidFill>
                  <a:schemeClr val="tx1"/>
                </a:solidFill>
              </a:rPr>
              <a:t> order.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74544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" presetID="50745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9" grpId="0" autoUpdateAnimBg="0"/>
      <p:bldP spid="2971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7" name="Group 9"/>
          <p:cNvGrpSpPr>
            <a:grpSpLocks/>
          </p:cNvGrpSpPr>
          <p:nvPr/>
        </p:nvGrpSpPr>
        <p:grpSpPr bwMode="auto">
          <a:xfrm>
            <a:off x="4316217" y="609600"/>
            <a:ext cx="4665663" cy="579438"/>
            <a:chOff x="2570" y="2665"/>
            <a:chExt cx="2939" cy="365"/>
          </a:xfrm>
        </p:grpSpPr>
        <p:sp>
          <p:nvSpPr>
            <p:cNvPr id="28679" name="Rectangle 6"/>
            <p:cNvSpPr>
              <a:spLocks noChangeArrowheads="1"/>
            </p:cNvSpPr>
            <p:nvPr/>
          </p:nvSpPr>
          <p:spPr bwMode="auto">
            <a:xfrm>
              <a:off x="2570" y="2665"/>
              <a:ext cx="94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Ø"/>
                <a:defRPr sz="28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dirty="0"/>
                <a:t>CH</a:t>
              </a:r>
              <a:r>
                <a:rPr lang="en-US" altLang="en-US" baseline="-25000" dirty="0"/>
                <a:t>3</a:t>
              </a:r>
              <a:r>
                <a:rPr lang="en-US" altLang="en-US" dirty="0"/>
                <a:t>NC</a:t>
              </a:r>
            </a:p>
          </p:txBody>
        </p:sp>
        <p:sp>
          <p:nvSpPr>
            <p:cNvPr id="28680" name="Rectangle 7"/>
            <p:cNvSpPr>
              <a:spLocks noChangeArrowheads="1"/>
            </p:cNvSpPr>
            <p:nvPr/>
          </p:nvSpPr>
          <p:spPr bwMode="auto">
            <a:xfrm>
              <a:off x="4560" y="2665"/>
              <a:ext cx="94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Ø"/>
                <a:defRPr sz="28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C82E3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/>
                <a:t>CH</a:t>
              </a:r>
              <a:r>
                <a:rPr lang="en-US" altLang="en-US" baseline="-25000"/>
                <a:t>3</a:t>
              </a:r>
              <a:r>
                <a:rPr lang="en-US" altLang="en-US"/>
                <a:t>CN</a:t>
              </a:r>
            </a:p>
          </p:txBody>
        </p:sp>
        <p:sp>
          <p:nvSpPr>
            <p:cNvPr id="28681" name="Line 8"/>
            <p:cNvSpPr>
              <a:spLocks noChangeShapeType="1"/>
            </p:cNvSpPr>
            <p:nvPr/>
          </p:nvSpPr>
          <p:spPr bwMode="auto">
            <a:xfrm>
              <a:off x="3696" y="2832"/>
              <a:ext cx="720" cy="0"/>
            </a:xfrm>
            <a:prstGeom prst="line">
              <a:avLst/>
            </a:prstGeom>
            <a:noFill/>
            <a:ln w="22225">
              <a:solidFill>
                <a:srgbClr val="C82E3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678" name="Text Box 10"/>
          <p:cNvSpPr txBox="1">
            <a:spLocks noChangeArrowheads="1"/>
          </p:cNvSpPr>
          <p:nvPr/>
        </p:nvSpPr>
        <p:spPr bwMode="auto">
          <a:xfrm>
            <a:off x="4837710" y="1219200"/>
            <a:ext cx="3675063" cy="830997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197D"/>
                </a:solidFill>
              </a:rPr>
              <a:t>How do we know this is a first order </a:t>
            </a:r>
            <a:r>
              <a:rPr lang="en-US" altLang="en-US" sz="2400" dirty="0" err="1">
                <a:solidFill>
                  <a:srgbClr val="00197D"/>
                </a:solidFill>
              </a:rPr>
              <a:t>rxn</a:t>
            </a:r>
            <a:r>
              <a:rPr lang="en-US" altLang="en-US" sz="2400" dirty="0">
                <a:solidFill>
                  <a:srgbClr val="00197D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</a:rPr>
              <a:t>First-Order Processes: Examples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295400" y="2438400"/>
            <a:ext cx="4191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C82E3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C82E3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C82E3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 smtClean="0">
                <a:solidFill>
                  <a:schemeClr val="tx1"/>
                </a:solidFill>
              </a:rPr>
              <a:t>	This data was collected for this reaction at 198.9</a:t>
            </a:r>
            <a:r>
              <a:rPr lang="en-US" altLang="en-US" sz="2400" kern="0" dirty="0" smtClean="0">
                <a:solidFill>
                  <a:schemeClr val="tx1"/>
                </a:solidFill>
                <a:cs typeface="Arial" pitchFamily="34" charset="0"/>
                <a:sym typeface="Symbol" pitchFamily="18" charset="2"/>
              </a:rPr>
              <a:t>°</a:t>
            </a:r>
            <a:r>
              <a:rPr lang="en-US" altLang="en-US" sz="2400" kern="0" dirty="0" smtClean="0">
                <a:solidFill>
                  <a:schemeClr val="tx1"/>
                </a:solidFill>
                <a:sym typeface="Symbol" pitchFamily="18" charset="2"/>
              </a:rPr>
              <a:t>C.</a:t>
            </a:r>
            <a:endParaRPr lang="en-US" altLang="en-US" sz="2400" kern="0" dirty="0" smtClean="0">
              <a:solidFill>
                <a:schemeClr val="tx1"/>
              </a:solidFill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08130" y="3447871"/>
            <a:ext cx="3009157" cy="1200329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197D"/>
                </a:solidFill>
              </a:rPr>
              <a:t>Does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197D"/>
                </a:solidFill>
              </a:rPr>
              <a:t>rate=k[CH</a:t>
            </a:r>
            <a:r>
              <a:rPr lang="en-US" altLang="en-US" sz="2400" baseline="-25000" dirty="0">
                <a:solidFill>
                  <a:srgbClr val="00197D"/>
                </a:solidFill>
              </a:rPr>
              <a:t>3</a:t>
            </a:r>
            <a:r>
              <a:rPr lang="en-US" altLang="en-US" sz="2400" dirty="0">
                <a:solidFill>
                  <a:srgbClr val="00197D"/>
                </a:solidFill>
              </a:rPr>
              <a:t>NC]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197D"/>
                </a:solidFill>
              </a:rPr>
              <a:t>for all time intervals?</a:t>
            </a:r>
          </a:p>
        </p:txBody>
      </p:sp>
      <p:pic>
        <p:nvPicPr>
          <p:cNvPr id="14" name="Picture 5" descr="14_07a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6"/>
          <a:stretch>
            <a:fillRect/>
          </a:stretch>
        </p:blipFill>
        <p:spPr>
          <a:xfrm>
            <a:off x="5943600" y="2110550"/>
            <a:ext cx="2895600" cy="2385250"/>
          </a:xfrm>
        </p:spPr>
      </p:pic>
      <p:pic>
        <p:nvPicPr>
          <p:cNvPr id="15" name="Picture 5" descr="14_07ab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b="15428"/>
          <a:stretch/>
        </p:blipFill>
        <p:spPr>
          <a:xfrm>
            <a:off x="5791200" y="4419600"/>
            <a:ext cx="3125831" cy="2438400"/>
          </a:xfrm>
        </p:spPr>
      </p:pic>
      <p:pic>
        <p:nvPicPr>
          <p:cNvPr id="16" name="Picture 8" descr="image-127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42" y="2590800"/>
            <a:ext cx="1668658" cy="301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 descr="image-126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584526"/>
            <a:ext cx="228600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4"/>
          <p:cNvSpPr txBox="1">
            <a:spLocks noChangeArrowheads="1"/>
          </p:cNvSpPr>
          <p:nvPr/>
        </p:nvSpPr>
        <p:spPr bwMode="auto">
          <a:xfrm>
            <a:off x="0" y="5105400"/>
            <a:ext cx="5943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C82E3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C82E3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C82E3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en-US" sz="2400" kern="0" dirty="0" smtClean="0"/>
              <a:t>When ln </a:t>
            </a:r>
            <a:r>
              <a:rPr lang="en-US" altLang="en-US" sz="2400" i="1" kern="0" dirty="0" smtClean="0"/>
              <a:t>P</a:t>
            </a:r>
            <a:r>
              <a:rPr lang="en-US" altLang="en-US" sz="2400" kern="0" dirty="0" smtClean="0"/>
              <a:t> is plotted as a function of time, a straight line results.</a:t>
            </a:r>
          </a:p>
          <a:p>
            <a:pPr lvl="1" eaLnBrk="1" hangingPunct="1"/>
            <a:r>
              <a:rPr lang="en-US" altLang="en-US" sz="2000" kern="0" dirty="0" smtClean="0"/>
              <a:t>The process is first-order.</a:t>
            </a:r>
          </a:p>
          <a:p>
            <a:pPr lvl="1" eaLnBrk="1" hangingPunct="1"/>
            <a:r>
              <a:rPr lang="en-US" altLang="en-US" sz="2000" i="1" kern="0" dirty="0" smtClean="0"/>
              <a:t>k</a:t>
            </a:r>
            <a:r>
              <a:rPr lang="en-US" altLang="en-US" sz="2000" kern="0" dirty="0" smtClean="0"/>
              <a:t> is the negative slope:  5.1 </a:t>
            </a:r>
            <a:r>
              <a:rPr lang="en-US" altLang="en-US" sz="2000" kern="0" dirty="0" smtClean="0">
                <a:sym typeface="Symbol" pitchFamily="18" charset="2"/>
              </a:rPr>
              <a:t> 10</a:t>
            </a:r>
            <a:r>
              <a:rPr lang="en-US" altLang="en-US" sz="2000" kern="0" baseline="30000" dirty="0" smtClean="0">
                <a:sym typeface="Symbol" pitchFamily="18" charset="2"/>
              </a:rPr>
              <a:t>-5</a:t>
            </a:r>
            <a:r>
              <a:rPr lang="en-US" altLang="en-US" sz="2000" kern="0" dirty="0" smtClean="0">
                <a:sym typeface="Symbol" pitchFamily="18" charset="2"/>
              </a:rPr>
              <a:t> s</a:t>
            </a:r>
            <a:r>
              <a:rPr lang="en-US" altLang="en-US" sz="2000" kern="0" baseline="30000" dirty="0" smtClean="0">
                <a:cs typeface="Arial" pitchFamily="34" charset="0"/>
                <a:sym typeface="Symbol" pitchFamily="18" charset="2"/>
              </a:rPr>
              <a:t>-</a:t>
            </a:r>
            <a:r>
              <a:rPr lang="en-US" altLang="en-US" sz="2000" kern="0" baseline="30000" dirty="0" smtClean="0">
                <a:sym typeface="Symbol" pitchFamily="18" charset="2"/>
              </a:rPr>
              <a:t>1</a:t>
            </a:r>
            <a:r>
              <a:rPr lang="en-US" altLang="en-US" sz="2000" kern="0" dirty="0" smtClean="0">
                <a:sym typeface="Symbol" pitchFamily="18" charset="2"/>
              </a:rPr>
              <a:t>.</a:t>
            </a:r>
            <a:endParaRPr lang="en-US" altLang="en-US" sz="2000" kern="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183" y="736937"/>
            <a:ext cx="4316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C00000"/>
                </a:solidFill>
              </a:rPr>
              <a:t>Consider the process in which methyl </a:t>
            </a:r>
            <a:r>
              <a:rPr lang="en-US" altLang="en-US" sz="2000" dirty="0" err="1">
                <a:solidFill>
                  <a:srgbClr val="C00000"/>
                </a:solidFill>
              </a:rPr>
              <a:t>isonitrile</a:t>
            </a:r>
            <a:r>
              <a:rPr lang="en-US" altLang="en-US" sz="2000" dirty="0">
                <a:solidFill>
                  <a:srgbClr val="C00000"/>
                </a:solidFill>
              </a:rPr>
              <a:t> is converted to acetonitrile</a:t>
            </a:r>
            <a:r>
              <a:rPr lang="en-US" alt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Outline: Kinetics</a:t>
            </a:r>
          </a:p>
        </p:txBody>
      </p:sp>
      <p:graphicFrame>
        <p:nvGraphicFramePr>
          <p:cNvPr id="145532" name="Group 124"/>
          <p:cNvGraphicFramePr>
            <a:graphicFrameLocks noGrp="1"/>
          </p:cNvGraphicFramePr>
          <p:nvPr/>
        </p:nvGraphicFramePr>
        <p:xfrm>
          <a:off x="152400" y="1397000"/>
          <a:ext cx="8686800" cy="3784601"/>
        </p:xfrm>
        <a:graphic>
          <a:graphicData uri="http://schemas.openxmlformats.org/drawingml/2006/table">
            <a:tbl>
              <a:tblPr/>
              <a:tblGrid>
                <a:gridCol w="1143000"/>
                <a:gridCol w="2243138"/>
                <a:gridCol w="2576512"/>
                <a:gridCol w="2724150"/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197D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First order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Second order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Second order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197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Rate Laws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57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197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Integrated Rate Laws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complicated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197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Half-life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complicated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39966" name="Picture 77" descr="image-156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311400"/>
            <a:ext cx="25019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7" name="Picture 78" descr="image-157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6000"/>
            <a:ext cx="2133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8" name="Picture 79" descr="image-155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09800"/>
            <a:ext cx="2120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9" name="Picture 86" descr="image-159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895600"/>
            <a:ext cx="20193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0" name="Picture 90" descr="image-161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95600"/>
            <a:ext cx="2374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1" name="Picture 91" descr="image-163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191000"/>
            <a:ext cx="15875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2" name="Picture 125" descr="image-143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14800"/>
            <a:ext cx="17526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73" name="TextBox 10"/>
          <p:cNvSpPr txBox="1">
            <a:spLocks noChangeArrowheads="1"/>
          </p:cNvSpPr>
          <p:nvPr/>
        </p:nvSpPr>
        <p:spPr bwMode="auto">
          <a:xfrm>
            <a:off x="4470400" y="299720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>
                <a:solidFill>
                  <a:schemeClr val="tx1"/>
                </a:solidFill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648" y="0"/>
            <a:ext cx="9130352" cy="1143000"/>
          </a:xfrm>
          <a:solidFill>
            <a:srgbClr val="FFD2DD"/>
          </a:solidFill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7030A0"/>
                </a:solidFill>
              </a:rPr>
              <a:t>Temperature and Rate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4267200" y="1981200"/>
            <a:ext cx="4648200" cy="4114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Generally, as temperature increases, so does the reaction rate.</a:t>
            </a:r>
          </a:p>
          <a:p>
            <a:pPr eaLnBrk="1" hangingPunct="1"/>
            <a:r>
              <a:rPr lang="en-US" altLang="en-US" sz="2800" smtClean="0"/>
              <a:t>This is because </a:t>
            </a:r>
            <a:r>
              <a:rPr lang="en-US" altLang="en-US" sz="2800" i="1" smtClean="0"/>
              <a:t>k</a:t>
            </a:r>
            <a:r>
              <a:rPr lang="en-US" altLang="en-US" sz="2800" smtClean="0"/>
              <a:t> is temperature dependent.</a:t>
            </a:r>
          </a:p>
        </p:txBody>
      </p:sp>
      <p:pic>
        <p:nvPicPr>
          <p:cNvPr id="8" name="Picture 6" descr="14_1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0"/>
          <a:stretch>
            <a:fillRect/>
          </a:stretch>
        </p:blipFill>
        <p:spPr>
          <a:xfrm>
            <a:off x="914400" y="1403350"/>
            <a:ext cx="2833688" cy="2482850"/>
          </a:xfrm>
        </p:spPr>
      </p:pic>
      <p:pic>
        <p:nvPicPr>
          <p:cNvPr id="9" name="Picture 7" descr="14_1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0"/>
          <a:stretch>
            <a:fillRect/>
          </a:stretch>
        </p:blipFill>
        <p:spPr>
          <a:xfrm>
            <a:off x="0" y="4027488"/>
            <a:ext cx="2819400" cy="2600325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Arrhenius Equation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89916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mtClean="0"/>
              <a:t>	Svante Arrhenius developed a mathematical relationship between </a:t>
            </a:r>
            <a:r>
              <a:rPr lang="en-US" altLang="en-US" i="1" smtClean="0">
                <a:solidFill>
                  <a:srgbClr val="00197D"/>
                </a:solidFill>
              </a:rPr>
              <a:t>k</a:t>
            </a:r>
            <a:r>
              <a:rPr lang="en-US" altLang="en-US" smtClean="0"/>
              <a:t> and </a:t>
            </a:r>
            <a:r>
              <a:rPr lang="en-US" altLang="en-US" i="1" smtClean="0">
                <a:solidFill>
                  <a:srgbClr val="00197D"/>
                </a:solidFill>
              </a:rPr>
              <a:t>E</a:t>
            </a:r>
            <a:r>
              <a:rPr lang="en-US" altLang="en-US" i="1" baseline="-25000" smtClean="0">
                <a:solidFill>
                  <a:srgbClr val="00197D"/>
                </a:solidFill>
              </a:rPr>
              <a:t>a</a:t>
            </a:r>
            <a:r>
              <a:rPr lang="en-US" altLang="en-US" smtClean="0"/>
              <a:t>:</a:t>
            </a:r>
          </a:p>
          <a:p>
            <a:pPr eaLnBrk="1" hangingPunct="1">
              <a:buFontTx/>
              <a:buNone/>
            </a:pPr>
            <a:endParaRPr lang="en-US" altLang="en-US" smtClean="0"/>
          </a:p>
          <a:p>
            <a:pPr eaLnBrk="1" hangingPunct="1">
              <a:buFontTx/>
              <a:buNone/>
            </a:pPr>
            <a:endParaRPr lang="en-US" altLang="en-US" smtClean="0"/>
          </a:p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	where </a:t>
            </a:r>
            <a:r>
              <a:rPr lang="en-US" altLang="en-US" i="1" smtClean="0">
                <a:solidFill>
                  <a:srgbClr val="00197D"/>
                </a:solidFill>
              </a:rPr>
              <a:t>A</a:t>
            </a:r>
            <a:r>
              <a:rPr lang="en-US" altLang="en-US" smtClean="0"/>
              <a:t> is the </a:t>
            </a:r>
            <a:r>
              <a:rPr lang="en-US" altLang="en-US" smtClean="0">
                <a:solidFill>
                  <a:srgbClr val="00197D"/>
                </a:solidFill>
              </a:rPr>
              <a:t>frequency factor</a:t>
            </a:r>
            <a:r>
              <a:rPr lang="en-US" altLang="en-US" smtClean="0"/>
              <a:t>, a number that represents the likelihood that collisions would occur with the proper orientation for reaction.</a:t>
            </a:r>
          </a:p>
        </p:txBody>
      </p:sp>
      <p:pic>
        <p:nvPicPr>
          <p:cNvPr id="52228" name="Picture 4" descr="image-169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95600"/>
            <a:ext cx="2235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137" y="4592"/>
            <a:ext cx="9145137" cy="461665"/>
          </a:xfrm>
          <a:prstGeom prst="rect">
            <a:avLst/>
          </a:prstGeom>
          <a:solidFill>
            <a:srgbClr val="FFD2D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b="1">
                <a:solidFill>
                  <a:srgbClr val="7030A0"/>
                </a:solidFill>
              </a:rPr>
              <a:t>Temperature and Rate</a:t>
            </a:r>
            <a:endParaRPr 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90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Arrhenius Equation</a:t>
            </a:r>
          </a:p>
        </p:txBody>
      </p:sp>
      <p:sp>
        <p:nvSpPr>
          <p:cNvPr id="5325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0" y="1600200"/>
            <a:ext cx="3886200" cy="3505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Taking the natural logarithm of both sides, the equation becomes</a:t>
            </a:r>
          </a:p>
          <a:p>
            <a:pPr algn="ctr" eaLnBrk="1" hangingPunct="1">
              <a:buFontTx/>
              <a:buNone/>
            </a:pPr>
            <a:endParaRPr lang="en-US" altLang="en-US" sz="2800" i="1" smtClean="0"/>
          </a:p>
          <a:p>
            <a:pPr eaLnBrk="1" hangingPunct="1"/>
            <a:endParaRPr lang="en-US" altLang="en-US" sz="2800" smtClean="0"/>
          </a:p>
        </p:txBody>
      </p:sp>
      <p:pic>
        <p:nvPicPr>
          <p:cNvPr id="53252" name="Picture 5" descr="14_1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7"/>
          <a:stretch>
            <a:fillRect/>
          </a:stretch>
        </p:blipFill>
        <p:spPr>
          <a:xfrm>
            <a:off x="0" y="1752600"/>
            <a:ext cx="4572000" cy="2647950"/>
          </a:xfrm>
        </p:spPr>
      </p:pic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5334000" y="4433888"/>
            <a:ext cx="22399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i="1">
                <a:solidFill>
                  <a:srgbClr val="00197D"/>
                </a:solidFill>
              </a:rPr>
              <a:t>y</a:t>
            </a:r>
            <a:r>
              <a:rPr lang="en-US" altLang="en-US" sz="2800">
                <a:solidFill>
                  <a:srgbClr val="00197D"/>
                </a:solidFill>
              </a:rPr>
              <a:t>   =   </a:t>
            </a:r>
            <a:r>
              <a:rPr lang="en-US" altLang="en-US" sz="2800" i="1">
                <a:solidFill>
                  <a:srgbClr val="00197D"/>
                </a:solidFill>
              </a:rPr>
              <a:t>mx</a:t>
            </a:r>
            <a:r>
              <a:rPr lang="en-US" altLang="en-US" sz="2800">
                <a:solidFill>
                  <a:srgbClr val="00197D"/>
                </a:solidFill>
              </a:rPr>
              <a:t> +</a:t>
            </a:r>
            <a:r>
              <a:rPr lang="en-US" altLang="en-US" sz="2800" i="1">
                <a:solidFill>
                  <a:srgbClr val="00197D"/>
                </a:solidFill>
              </a:rPr>
              <a:t> b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381000" y="4951413"/>
            <a:ext cx="762317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When </a:t>
            </a:r>
            <a:r>
              <a:rPr lang="en-US" altLang="en-US" sz="2800" i="1">
                <a:solidFill>
                  <a:srgbClr val="00197D"/>
                </a:solidFill>
              </a:rPr>
              <a:t>k</a:t>
            </a:r>
            <a:r>
              <a:rPr lang="en-US" altLang="en-US" sz="2800"/>
              <a:t> is determined experimentally at several temperatures,</a:t>
            </a:r>
            <a:r>
              <a:rPr lang="en-US" altLang="en-US" sz="2800">
                <a:solidFill>
                  <a:srgbClr val="00197D"/>
                </a:solidFill>
              </a:rPr>
              <a:t> </a:t>
            </a:r>
            <a:r>
              <a:rPr lang="en-US" altLang="en-US" sz="2800" i="1">
                <a:solidFill>
                  <a:srgbClr val="00197D"/>
                </a:solidFill>
              </a:rPr>
              <a:t>E</a:t>
            </a:r>
            <a:r>
              <a:rPr lang="en-US" altLang="en-US" sz="2800" i="1" baseline="-25000">
                <a:solidFill>
                  <a:srgbClr val="00197D"/>
                </a:solidFill>
              </a:rPr>
              <a:t>a</a:t>
            </a:r>
            <a:r>
              <a:rPr lang="en-US" altLang="en-US" sz="2800" i="1"/>
              <a:t> </a:t>
            </a:r>
            <a:r>
              <a:rPr lang="en-US" altLang="en-US" sz="2800"/>
              <a:t>can be calculated from the slope of a plot of </a:t>
            </a:r>
            <a:r>
              <a:rPr lang="en-US" altLang="en-US" sz="2800">
                <a:solidFill>
                  <a:srgbClr val="00197D"/>
                </a:solidFill>
              </a:rPr>
              <a:t>ln </a:t>
            </a:r>
            <a:r>
              <a:rPr lang="en-US" altLang="en-US" sz="2800" i="1">
                <a:solidFill>
                  <a:srgbClr val="00197D"/>
                </a:solidFill>
              </a:rPr>
              <a:t>k</a:t>
            </a:r>
            <a:r>
              <a:rPr lang="en-US" altLang="en-US" sz="2800">
                <a:solidFill>
                  <a:srgbClr val="00197D"/>
                </a:solidFill>
              </a:rPr>
              <a:t> vs. 1/</a:t>
            </a:r>
            <a:r>
              <a:rPr lang="en-US" altLang="en-US" sz="2800" i="1">
                <a:solidFill>
                  <a:srgbClr val="00197D"/>
                </a:solidFill>
              </a:rPr>
              <a:t>T</a:t>
            </a:r>
            <a:r>
              <a:rPr lang="en-US" altLang="en-US" sz="2800"/>
              <a:t>.</a:t>
            </a:r>
          </a:p>
        </p:txBody>
      </p:sp>
      <p:pic>
        <p:nvPicPr>
          <p:cNvPr id="11" name="Picture 13" descr="image-170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78200"/>
            <a:ext cx="4191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-1137" y="4592"/>
            <a:ext cx="9145137" cy="461665"/>
          </a:xfrm>
          <a:prstGeom prst="rect">
            <a:avLst/>
          </a:prstGeom>
          <a:solidFill>
            <a:srgbClr val="FFD2D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b="1">
                <a:solidFill>
                  <a:srgbClr val="7030A0"/>
                </a:solidFill>
              </a:rPr>
              <a:t>Temperature and Rate</a:t>
            </a:r>
            <a:endParaRPr 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11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/>
      <p:bldP spid="5530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Experimental determination of activation energy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78780" y="533400"/>
            <a:ext cx="1693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 = Ae</a:t>
            </a:r>
            <a:r>
              <a:rPr lang="en-US" baseline="30000" dirty="0"/>
              <a:t>-</a:t>
            </a:r>
            <a:r>
              <a:rPr lang="en-US" baseline="30000" dirty="0" err="1"/>
              <a:t>Ea</a:t>
            </a:r>
            <a:r>
              <a:rPr lang="en-US" baseline="30000" dirty="0"/>
              <a:t>/RT</a:t>
            </a:r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75211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1" hangingPunct="1"/>
            <a:r>
              <a:rPr lang="en-US" altLang="en-US" sz="2000" dirty="0">
                <a:latin typeface="Arial" charset="0"/>
                <a:cs typeface="Arial" charset="0"/>
              </a:rPr>
              <a:t>If we know take the natural log of the above equation: </a:t>
            </a:r>
            <a:r>
              <a:rPr lang="en-US" altLang="en-US" sz="2000" dirty="0">
                <a:solidFill>
                  <a:srgbClr val="FF0000"/>
                </a:solidFill>
                <a:latin typeface="Arial" charset="0"/>
                <a:cs typeface="Arial" charset="0"/>
              </a:rPr>
              <a:t>ln k = ln A - (</a:t>
            </a:r>
            <a:r>
              <a:rPr lang="en-US" altLang="en-US" sz="2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Ea</a:t>
            </a:r>
            <a:r>
              <a:rPr lang="en-US" altLang="en-US" sz="2000" dirty="0">
                <a:solidFill>
                  <a:srgbClr val="FF0000"/>
                </a:solidFill>
                <a:latin typeface="Arial" charset="0"/>
                <a:cs typeface="Arial" charset="0"/>
              </a:rPr>
              <a:t>/RT)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584811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1" hangingPunct="1"/>
            <a:r>
              <a:rPr lang="en-US" altLang="en-US" sz="2000" dirty="0">
                <a:latin typeface="Arial" charset="0"/>
                <a:cs typeface="Arial" charset="0"/>
              </a:rPr>
              <a:t>by just rewriting this slightly differently we get: </a:t>
            </a:r>
            <a:r>
              <a:rPr lang="en-US" altLang="en-US" sz="2000" dirty="0">
                <a:solidFill>
                  <a:srgbClr val="FF0000"/>
                </a:solidFill>
                <a:latin typeface="Arial" charset="0"/>
                <a:cs typeface="Arial" charset="0"/>
              </a:rPr>
              <a:t>ln k = (-</a:t>
            </a:r>
            <a:r>
              <a:rPr lang="en-US" altLang="en-US" sz="2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Ea</a:t>
            </a:r>
            <a:r>
              <a:rPr lang="en-US" altLang="en-US" sz="2000" dirty="0">
                <a:solidFill>
                  <a:srgbClr val="FF0000"/>
                </a:solidFill>
                <a:latin typeface="Arial" charset="0"/>
                <a:cs typeface="Arial" charset="0"/>
              </a:rPr>
              <a:t>/R)(1/T) + ln A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2860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which is in fact the equation of a straight line that relates the </a:t>
            </a:r>
            <a:r>
              <a:rPr lang="en-US" sz="2000" b="1" dirty="0"/>
              <a:t>natural logarithm of k</a:t>
            </a:r>
            <a:r>
              <a:rPr lang="en-US" sz="2000" dirty="0"/>
              <a:t> to the </a:t>
            </a:r>
            <a:r>
              <a:rPr lang="en-US" sz="2000" b="1" dirty="0"/>
              <a:t>inverse of the temperature</a:t>
            </a:r>
            <a:r>
              <a:rPr lang="en-US" sz="2000" dirty="0"/>
              <a:t>.  Thus if one were to plot </a:t>
            </a:r>
            <a:r>
              <a:rPr lang="en-US" sz="2000" b="1" dirty="0"/>
              <a:t>ln k vs  1/T</a:t>
            </a:r>
            <a:r>
              <a:rPr lang="en-US" sz="2000" dirty="0"/>
              <a:t>, one should obtain a straight line with a negative slope.  The slope of this line is equal to</a:t>
            </a:r>
            <a:r>
              <a:rPr lang="en-US" sz="2000" b="1" dirty="0"/>
              <a:t> -</a:t>
            </a:r>
            <a:r>
              <a:rPr lang="en-US" sz="2000" b="1" dirty="0" err="1"/>
              <a:t>Ea</a:t>
            </a:r>
            <a:r>
              <a:rPr lang="en-US" sz="2000" b="1" dirty="0"/>
              <a:t>/R</a:t>
            </a:r>
            <a:r>
              <a:rPr lang="en-US" sz="2000" dirty="0"/>
              <a:t> and the intercept  </a:t>
            </a:r>
            <a:r>
              <a:rPr lang="en-US" sz="2000" b="1" dirty="0"/>
              <a:t>ln A</a:t>
            </a:r>
            <a:r>
              <a:rPr lang="en-US" sz="2000" dirty="0"/>
              <a:t>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8551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is the heart of this experiment. </a:t>
            </a:r>
            <a:r>
              <a:rPr lang="en-US" sz="2000" dirty="0" smtClean="0"/>
              <a:t>Determine </a:t>
            </a:r>
            <a:r>
              <a:rPr lang="en-US" sz="2000" dirty="0"/>
              <a:t>k at four different temperatures and by doing the appropriate plot determine the activation energy for this reaction.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4572000"/>
            <a:ext cx="914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Experiment:</a:t>
            </a:r>
            <a:r>
              <a:rPr lang="en-US" sz="2000" dirty="0" smtClean="0"/>
              <a:t> Mix </a:t>
            </a:r>
            <a:r>
              <a:rPr lang="en-US" sz="2000" dirty="0"/>
              <a:t>reactants and record the time it takes to complete the chemical reaction at a certain temperature. Repeat the procedure with another sample at this temperature. Using the average time, determine k at this temperature.  Repeat this procedure for the other suggested temperatures. When complete, determine the Activation Energy by plotting ln k v 1/T. </a:t>
            </a:r>
          </a:p>
        </p:txBody>
      </p:sp>
    </p:spTree>
    <p:extLst>
      <p:ext uri="{BB962C8B-B14F-4D97-AF65-F5344CB8AC3E}">
        <p14:creationId xmlns:p14="http://schemas.microsoft.com/office/powerpoint/2010/main" val="19333894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D2DD"/>
          </a:solidFill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2060"/>
                </a:solidFill>
              </a:rPr>
              <a:t>What is Kinetics?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2060"/>
                </a:solidFill>
              </a:rPr>
              <a:t>Studies the rate at which a chemical process occurs.</a:t>
            </a:r>
          </a:p>
          <a:p>
            <a:pPr eaLnBrk="1" hangingPunct="1"/>
            <a:r>
              <a:rPr lang="en-US" altLang="en-US" smtClean="0">
                <a:solidFill>
                  <a:srgbClr val="002060"/>
                </a:solidFill>
              </a:rPr>
              <a:t>Besides information about the speed at which reactions occur, kinetics also sheds light on the reaction mechanism (exactly </a:t>
            </a:r>
            <a:r>
              <a:rPr lang="en-US" altLang="en-US" i="1" smtClean="0">
                <a:solidFill>
                  <a:srgbClr val="002060"/>
                </a:solidFill>
              </a:rPr>
              <a:t>how</a:t>
            </a:r>
            <a:r>
              <a:rPr lang="en-US" altLang="en-US" smtClean="0">
                <a:solidFill>
                  <a:srgbClr val="002060"/>
                </a:solidFill>
              </a:rPr>
              <a:t> the reaction occurs).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  <a:solidFill>
            <a:srgbClr val="FFD2DD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The Collision Model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19200"/>
            <a:ext cx="7772400" cy="2057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 a chemical reaction, bonds are broken and new bonds are formed.</a:t>
            </a:r>
          </a:p>
          <a:p>
            <a:pPr eaLnBrk="1" hangingPunct="1"/>
            <a:r>
              <a:rPr lang="en-US" altLang="en-US" dirty="0" smtClean="0"/>
              <a:t>Molecules can only react if they collide with each other.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3733800"/>
            <a:ext cx="9144000" cy="201593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According to collision theory</a:t>
            </a:r>
          </a:p>
          <a:p>
            <a:endParaRPr lang="en-US" sz="2500" dirty="0" smtClean="0"/>
          </a:p>
          <a:p>
            <a:r>
              <a:rPr lang="en-US" sz="2500" dirty="0" smtClean="0"/>
              <a:t>Rate of a chemical reaction (r) </a:t>
            </a:r>
          </a:p>
          <a:p>
            <a:endParaRPr lang="en-US" sz="2500" dirty="0"/>
          </a:p>
          <a:p>
            <a:r>
              <a:rPr lang="en-US" sz="2500" dirty="0" smtClean="0"/>
              <a:t>r = (encounter rate) (energy requirement) (steric requirement)</a:t>
            </a:r>
            <a:endParaRPr lang="en-US" sz="2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0" y="162850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1. Encounter rate</a:t>
            </a:r>
          </a:p>
          <a:p>
            <a:r>
              <a:rPr lang="en-US" i="1" dirty="0">
                <a:solidFill>
                  <a:srgbClr val="7030A0"/>
                </a:solidFill>
              </a:rPr>
              <a:t>The number of collisions per second per unit volume between gas molecule A and gas molecule B depends on their concentration: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81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Consider the elementary gas-phase reaction A + B → products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7030A0"/>
                </a:solidFill>
              </a:rPr>
              <a:t>The </a:t>
            </a:r>
            <a:r>
              <a:rPr lang="en-US" altLang="en-US" b="1" dirty="0" smtClean="0">
                <a:solidFill>
                  <a:srgbClr val="7030A0"/>
                </a:solidFill>
              </a:rPr>
              <a:t>Collision theory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4853" y="2971800"/>
            <a:ext cx="2196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AB</a:t>
            </a:r>
            <a:r>
              <a:rPr lang="en-US" i="1" dirty="0"/>
              <a:t> = </a:t>
            </a:r>
            <a:r>
              <a:rPr lang="el-GR" i="1" dirty="0"/>
              <a:t>α </a:t>
            </a:r>
            <a:r>
              <a:rPr lang="en-US" i="1" dirty="0"/>
              <a:t>CACB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050" y="338334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For ideal gases α may be predicted from the kinetic theory of gases. 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4419600"/>
            <a:ext cx="91630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2. Energy requirement</a:t>
            </a:r>
          </a:p>
          <a:p>
            <a:r>
              <a:rPr lang="en-US" dirty="0">
                <a:solidFill>
                  <a:srgbClr val="7030A0"/>
                </a:solidFill>
              </a:rPr>
              <a:t>For a Maxwell-Boltzmann distribution of molecular speeds, the fraction of collisions for which </a:t>
            </a:r>
            <a:r>
              <a:rPr lang="en-US" dirty="0" smtClean="0">
                <a:solidFill>
                  <a:srgbClr val="7030A0"/>
                </a:solidFill>
              </a:rPr>
              <a:t>the energy </a:t>
            </a:r>
            <a:r>
              <a:rPr lang="en-US" dirty="0">
                <a:solidFill>
                  <a:srgbClr val="7030A0"/>
                </a:solidFill>
              </a:rPr>
              <a:t>is high enough to overcome the activation barrier is </a:t>
            </a:r>
            <a:r>
              <a:rPr lang="en-US" dirty="0" err="1">
                <a:solidFill>
                  <a:srgbClr val="7030A0"/>
                </a:solidFill>
              </a:rPr>
              <a:t>exp</a:t>
            </a:r>
            <a:r>
              <a:rPr lang="en-US" dirty="0">
                <a:solidFill>
                  <a:srgbClr val="7030A0"/>
                </a:solidFill>
              </a:rPr>
              <a:t>(-</a:t>
            </a:r>
            <a:r>
              <a:rPr lang="en-US" i="1" dirty="0" err="1">
                <a:solidFill>
                  <a:srgbClr val="7030A0"/>
                </a:solidFill>
              </a:rPr>
              <a:t>E</a:t>
            </a:r>
            <a:r>
              <a:rPr lang="en-US" dirty="0" err="1">
                <a:solidFill>
                  <a:srgbClr val="7030A0"/>
                </a:solidFill>
              </a:rPr>
              <a:t>a</a:t>
            </a:r>
            <a:r>
              <a:rPr lang="en-US" dirty="0">
                <a:solidFill>
                  <a:srgbClr val="7030A0"/>
                </a:solidFill>
              </a:rPr>
              <a:t>/</a:t>
            </a:r>
            <a:r>
              <a:rPr lang="en-US" i="1" dirty="0">
                <a:solidFill>
                  <a:srgbClr val="7030A0"/>
                </a:solidFill>
              </a:rPr>
              <a:t>RT</a:t>
            </a:r>
            <a:r>
              <a:rPr lang="en-US" dirty="0">
                <a:solidFill>
                  <a:srgbClr val="7030A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388989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14400"/>
            <a:ext cx="91440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i="1" dirty="0" smtClean="0">
                <a:solidFill>
                  <a:srgbClr val="7030A0"/>
                </a:solidFill>
              </a:rPr>
              <a:t>	Furthermore, molecules must collide with the correct orientation and with enough energy to cause bond breakage and formation.</a:t>
            </a:r>
          </a:p>
        </p:txBody>
      </p:sp>
      <p:pic>
        <p:nvPicPr>
          <p:cNvPr id="43012" name="Picture 8" descr="14_13ab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52"/>
          <a:stretch>
            <a:fillRect/>
          </a:stretch>
        </p:blipFill>
        <p:spPr>
          <a:xfrm>
            <a:off x="576263" y="2362200"/>
            <a:ext cx="7991475" cy="1470025"/>
          </a:xfrm>
        </p:spPr>
      </p:pic>
      <p:pic>
        <p:nvPicPr>
          <p:cNvPr id="43013" name="Picture 5" descr="C:\Users\TAPASG~1\AppData\Local\Temp\Rar$DI04.141\ch08f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95800"/>
            <a:ext cx="4837113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7030A0"/>
                </a:solidFill>
              </a:rPr>
              <a:t>The </a:t>
            </a:r>
            <a:r>
              <a:rPr lang="en-US" altLang="en-US" b="1" dirty="0" smtClean="0">
                <a:solidFill>
                  <a:srgbClr val="7030A0"/>
                </a:solidFill>
              </a:rPr>
              <a:t>Collision theory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61665"/>
            <a:ext cx="3246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3. Steric requirement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FFD2DD"/>
          </a:solidFill>
        </p:spPr>
        <p:txBody>
          <a:bodyPr/>
          <a:lstStyle/>
          <a:p>
            <a:pPr eaLnBrk="1" hangingPunct="1"/>
            <a:r>
              <a:rPr lang="en-US" altLang="en-US" sz="3200" b="1" dirty="0" smtClean="0">
                <a:solidFill>
                  <a:srgbClr val="002060"/>
                </a:solidFill>
              </a:rPr>
              <a:t>Activation Energy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772400" cy="25146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In other words, there is a minimum amount of energy required for reaction:  the </a:t>
            </a:r>
            <a:r>
              <a:rPr lang="en-US" altLang="en-US" sz="2400" smtClean="0">
                <a:solidFill>
                  <a:srgbClr val="00197D"/>
                </a:solidFill>
              </a:rPr>
              <a:t>activation energy</a:t>
            </a:r>
            <a:r>
              <a:rPr lang="en-US" altLang="en-US" sz="2400" smtClean="0"/>
              <a:t>, </a:t>
            </a:r>
            <a:r>
              <a:rPr lang="en-US" altLang="en-US" sz="2400" i="1" smtClean="0"/>
              <a:t>E</a:t>
            </a:r>
            <a:r>
              <a:rPr lang="en-US" altLang="en-US" sz="2400" i="1" baseline="-25000" smtClean="0"/>
              <a:t>a</a:t>
            </a:r>
            <a:r>
              <a:rPr lang="en-US" altLang="en-US" sz="2400" smtClean="0"/>
              <a:t>.</a:t>
            </a:r>
          </a:p>
          <a:p>
            <a:pPr eaLnBrk="1" hangingPunct="1"/>
            <a:r>
              <a:rPr lang="en-US" altLang="en-US" sz="2400" smtClean="0"/>
              <a:t>Just as a ball cannot get over a hill if it does not roll up the hill with enough energy, a reaction cannot occur unless the molecules possess sufficient energy to get over the activation energy barrier.</a:t>
            </a:r>
          </a:p>
        </p:txBody>
      </p:sp>
      <p:pic>
        <p:nvPicPr>
          <p:cNvPr id="44036" name="Picture 7" descr="14_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3"/>
          <a:stretch>
            <a:fillRect/>
          </a:stretch>
        </p:blipFill>
        <p:spPr>
          <a:xfrm>
            <a:off x="914400" y="4067175"/>
            <a:ext cx="6172200" cy="263525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FFD2DD"/>
          </a:solidFill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rgbClr val="002060"/>
                </a:solidFill>
              </a:rPr>
              <a:t>Reaction Coordinate Diagrams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981200"/>
            <a:ext cx="36576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smtClean="0"/>
              <a:t>	It is helpful to visualize energy changes throughout a process on a </a:t>
            </a:r>
            <a:r>
              <a:rPr lang="en-US" altLang="en-US" sz="2800" smtClean="0">
                <a:solidFill>
                  <a:srgbClr val="00197D"/>
                </a:solidFill>
              </a:rPr>
              <a:t>reaction coordinate diagram</a:t>
            </a:r>
            <a:r>
              <a:rPr lang="en-US" altLang="en-US" sz="2800" smtClean="0"/>
              <a:t> like this one for the rearrangement of methyl isonitrile.</a:t>
            </a:r>
          </a:p>
        </p:txBody>
      </p:sp>
      <p:pic>
        <p:nvPicPr>
          <p:cNvPr id="45060" name="Picture 5" descr="14_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"/>
          <a:stretch>
            <a:fillRect/>
          </a:stretch>
        </p:blipFill>
        <p:spPr>
          <a:xfrm>
            <a:off x="3657600" y="1449388"/>
            <a:ext cx="5257800" cy="393223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FFD2DD"/>
          </a:solidFill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002060"/>
                </a:solidFill>
              </a:rPr>
              <a:t>Reaction Coordinate Diagrams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371600"/>
            <a:ext cx="4419600" cy="2971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It shows the energy of the reactants and products (and, therefore, </a:t>
            </a:r>
            <a:r>
              <a:rPr lang="en-US" altLang="en-US" sz="2800" smtClean="0">
                <a:latin typeface="Symbol" pitchFamily="18" charset="2"/>
                <a:sym typeface="Symbol" pitchFamily="18" charset="2"/>
              </a:rPr>
              <a:t></a:t>
            </a:r>
            <a:r>
              <a:rPr lang="en-US" altLang="en-US" sz="2800" i="1" smtClean="0"/>
              <a:t>E</a:t>
            </a:r>
            <a:r>
              <a:rPr lang="en-US" altLang="en-US" sz="2800" smtClean="0"/>
              <a:t>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The high point on the diagram is the </a:t>
            </a:r>
            <a:r>
              <a:rPr lang="en-US" altLang="en-US" sz="2800" smtClean="0">
                <a:solidFill>
                  <a:srgbClr val="00197D"/>
                </a:solidFill>
              </a:rPr>
              <a:t>transition state</a:t>
            </a:r>
            <a:r>
              <a:rPr lang="en-US" altLang="en-US" sz="2800" smtClean="0"/>
              <a:t>.</a:t>
            </a:r>
          </a:p>
        </p:txBody>
      </p:sp>
      <p:pic>
        <p:nvPicPr>
          <p:cNvPr id="46084" name="Picture 4" descr="14_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"/>
          <a:stretch>
            <a:fillRect/>
          </a:stretch>
        </p:blipFill>
        <p:spPr>
          <a:xfrm>
            <a:off x="4572000" y="1150938"/>
            <a:ext cx="3962400" cy="2963862"/>
          </a:xfrm>
        </p:spPr>
      </p:pic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0" y="4191000"/>
            <a:ext cx="81534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8138" indent="-338138"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/>
              <a:t>The species present at the transition state is called the </a:t>
            </a:r>
            <a:r>
              <a:rPr lang="en-US" altLang="en-US" sz="2800">
                <a:solidFill>
                  <a:srgbClr val="00197D"/>
                </a:solidFill>
              </a:rPr>
              <a:t>activated complex</a:t>
            </a:r>
            <a:r>
              <a:rPr lang="en-US" altLang="en-US" sz="2800"/>
              <a:t>.</a:t>
            </a:r>
          </a:p>
          <a:p>
            <a:pPr>
              <a:spcBef>
                <a:spcPct val="0"/>
              </a:spcBef>
            </a:pPr>
            <a:r>
              <a:rPr lang="en-US" altLang="en-US" sz="2800"/>
              <a:t>The energy gap between the reactants and the activated complex is the activation energy barrier.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  <p:bldP spid="4915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TAPASG~1\AppData\Local\Temp\Rar$DI14.047\ch08f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6563"/>
            <a:ext cx="6705600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9133" y="4114800"/>
            <a:ext cx="1267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Or </a:t>
            </a:r>
            <a:r>
              <a:rPr lang="el-GR" sz="1800" dirty="0" smtClean="0"/>
              <a:t>Δ</a:t>
            </a:r>
            <a:r>
              <a:rPr lang="en-US" sz="1800" dirty="0" smtClean="0"/>
              <a:t>H (heat of reaction)</a:t>
            </a:r>
            <a:endParaRPr lang="en-US" sz="18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0"/>
            <a:ext cx="9144000" cy="533400"/>
          </a:xfrm>
          <a:prstGeom prst="rect">
            <a:avLst/>
          </a:prstGeom>
          <a:solidFill>
            <a:srgbClr val="FFD2DD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82E3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82E3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82E3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82E3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82E3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82E3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82E3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82E3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82E3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US" altLang="en-US" sz="3200" kern="0" smtClean="0">
                <a:solidFill>
                  <a:srgbClr val="002060"/>
                </a:solidFill>
              </a:rPr>
              <a:t>Reaction Coordinate Diagrams</a:t>
            </a:r>
            <a:endParaRPr lang="en-US" altLang="en-US" sz="3200" kern="0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257800" y="685800"/>
            <a:ext cx="3581400" cy="1371600"/>
          </a:xfrm>
        </p:spPr>
        <p:txBody>
          <a:bodyPr/>
          <a:lstStyle/>
          <a:p>
            <a:pPr eaLnBrk="1" hangingPunct="1"/>
            <a:r>
              <a:rPr lang="en-US" altLang="en-US" sz="2000" dirty="0" smtClean="0">
                <a:solidFill>
                  <a:srgbClr val="002060"/>
                </a:solidFill>
              </a:rPr>
              <a:t>Temperature is defined as a measure of the average kinetic energy of the molecules in a sample.</a:t>
            </a:r>
          </a:p>
        </p:txBody>
      </p:sp>
      <p:pic>
        <p:nvPicPr>
          <p:cNvPr id="48132" name="Picture 5" descr="14_1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0"/>
          <a:stretch>
            <a:fillRect/>
          </a:stretch>
        </p:blipFill>
        <p:spPr>
          <a:xfrm>
            <a:off x="228600" y="762000"/>
            <a:ext cx="5029200" cy="2860675"/>
          </a:xfrm>
        </p:spPr>
      </p:pic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5257800" y="2209800"/>
            <a:ext cx="372470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0513" indent="-290513"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>
                <a:solidFill>
                  <a:srgbClr val="002060"/>
                </a:solidFill>
              </a:rPr>
              <a:t>At any temperature there is a wide distribution of kinetic energies.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  <a:solidFill>
            <a:srgbClr val="FFD2DD"/>
          </a:solidFill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rgbClr val="002060"/>
                </a:solidFill>
              </a:rPr>
              <a:t>Maxwell</a:t>
            </a:r>
            <a:r>
              <a:rPr lang="en-US" altLang="en-US" sz="3600" dirty="0" smtClean="0">
                <a:solidFill>
                  <a:srgbClr val="002060"/>
                </a:solidFill>
                <a:cs typeface="Arial" pitchFamily="34" charset="0"/>
              </a:rPr>
              <a:t>–</a:t>
            </a:r>
            <a:r>
              <a:rPr lang="en-US" altLang="en-US" sz="3600" dirty="0" smtClean="0">
                <a:solidFill>
                  <a:srgbClr val="002060"/>
                </a:solidFill>
              </a:rPr>
              <a:t>Boltzmann Distributions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0" y="3924300"/>
            <a:ext cx="91440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C82E3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C82E3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C82E3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en-US" sz="2000" kern="0" dirty="0" smtClean="0">
                <a:solidFill>
                  <a:srgbClr val="002060"/>
                </a:solidFill>
              </a:rPr>
              <a:t>As the temperature increases, the curve flattens and broadens.</a:t>
            </a:r>
          </a:p>
          <a:p>
            <a:pPr eaLnBrk="1" hangingPunct="1"/>
            <a:r>
              <a:rPr lang="en-US" altLang="en-US" sz="2000" kern="0" dirty="0" smtClean="0">
                <a:solidFill>
                  <a:srgbClr val="002060"/>
                </a:solidFill>
              </a:rPr>
              <a:t>Thus at higher temperatures, a larger population of molecules has higher energy.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4964167"/>
            <a:ext cx="91440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C82E3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C82E3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C82E3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en-US" sz="2000" kern="0" dirty="0" smtClean="0"/>
              <a:t>If the dotted line represents the activation energy, as the temperature increases, so does the fraction of molecules that can overcome the activation energy barrier.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6076890"/>
            <a:ext cx="6096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As a result, the reaction rate increases.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D2DD"/>
          </a:solidFill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rgbClr val="002060"/>
                </a:solidFill>
              </a:rPr>
              <a:t>Maxwell</a:t>
            </a:r>
            <a:r>
              <a:rPr lang="en-US" altLang="en-US" sz="3600" dirty="0" smtClean="0">
                <a:solidFill>
                  <a:srgbClr val="002060"/>
                </a:solidFill>
                <a:cs typeface="Arial" pitchFamily="34" charset="0"/>
              </a:rPr>
              <a:t>–</a:t>
            </a:r>
            <a:r>
              <a:rPr lang="en-US" altLang="en-US" sz="3600" dirty="0" smtClean="0">
                <a:solidFill>
                  <a:srgbClr val="002060"/>
                </a:solidFill>
              </a:rPr>
              <a:t>Boltzmann Distributions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90500" y="1524000"/>
            <a:ext cx="8763000" cy="213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/>
              <a:t>This fraction of molecules can be found through the expression:</a:t>
            </a:r>
          </a:p>
          <a:p>
            <a:pPr eaLnBrk="1" hangingPunct="1"/>
            <a:endParaRPr lang="en-US" altLang="en-US" sz="2400" smtClean="0"/>
          </a:p>
          <a:p>
            <a:pPr eaLnBrk="1" hangingPunct="1">
              <a:buFontTx/>
              <a:buNone/>
            </a:pPr>
            <a:endParaRPr lang="en-US" altLang="en-US" sz="2400" smtClean="0"/>
          </a:p>
          <a:p>
            <a:pPr eaLnBrk="1" hangingPunct="1">
              <a:buFontTx/>
              <a:buNone/>
            </a:pPr>
            <a:r>
              <a:rPr lang="en-US" altLang="en-US" sz="2400" smtClean="0"/>
              <a:t>where </a:t>
            </a:r>
            <a:r>
              <a:rPr lang="en-US" altLang="en-US" sz="2400" i="1" smtClean="0"/>
              <a:t>R</a:t>
            </a:r>
            <a:r>
              <a:rPr lang="en-US" altLang="en-US" sz="2400" smtClean="0"/>
              <a:t> is the gas constant and </a:t>
            </a:r>
            <a:r>
              <a:rPr lang="en-US" altLang="en-US" sz="2400" i="1" smtClean="0"/>
              <a:t>T</a:t>
            </a:r>
            <a:r>
              <a:rPr lang="en-US" altLang="en-US" sz="2400" smtClean="0"/>
              <a:t> is the temperature in Kelvin .</a:t>
            </a:r>
          </a:p>
        </p:txBody>
      </p:sp>
      <p:pic>
        <p:nvPicPr>
          <p:cNvPr id="51204" name="Picture 4" descr="14_1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0"/>
          <a:stretch>
            <a:fillRect/>
          </a:stretch>
        </p:blipFill>
        <p:spPr>
          <a:xfrm>
            <a:off x="228600" y="3844925"/>
            <a:ext cx="5029200" cy="2860675"/>
          </a:xfrm>
        </p:spPr>
      </p:pic>
      <p:pic>
        <p:nvPicPr>
          <p:cNvPr id="51205" name="Picture 7" descr="image-167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33600"/>
            <a:ext cx="16129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Outline: Kinetics</a:t>
            </a:r>
          </a:p>
        </p:txBody>
      </p:sp>
      <p:graphicFrame>
        <p:nvGraphicFramePr>
          <p:cNvPr id="147459" name="Group 3"/>
          <p:cNvGraphicFramePr>
            <a:graphicFrameLocks noGrp="1"/>
          </p:cNvGraphicFramePr>
          <p:nvPr/>
        </p:nvGraphicFramePr>
        <p:xfrm>
          <a:off x="152400" y="1397000"/>
          <a:ext cx="8686800" cy="5156201"/>
        </p:xfrm>
        <a:graphic>
          <a:graphicData uri="http://schemas.openxmlformats.org/drawingml/2006/table">
            <a:tbl>
              <a:tblPr/>
              <a:tblGrid>
                <a:gridCol w="1143000"/>
                <a:gridCol w="2243138"/>
                <a:gridCol w="2576512"/>
                <a:gridCol w="2724150"/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197D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First order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Second order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Second order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197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Rate Laws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57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197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Integrated Rate Laws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complicated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197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Half-life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complicated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197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k(T)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82E32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4305" name="Picture 33" descr="image-156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311400"/>
            <a:ext cx="25019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06" name="Picture 34" descr="image-157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6000"/>
            <a:ext cx="2133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07" name="Picture 35" descr="image-155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09800"/>
            <a:ext cx="2120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08" name="Picture 37" descr="image-159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895600"/>
            <a:ext cx="20193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09" name="Picture 38" descr="image-161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95600"/>
            <a:ext cx="2374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10" name="Picture 39" descr="image-163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191000"/>
            <a:ext cx="15875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11" name="Picture 40" descr="image-175.tiff                                                 0030F73Bmagic_metal                    B74677AA: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5486400"/>
            <a:ext cx="30353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12" name="Picture 41" descr="image-143.tiff                                                 0030DB78magic_metal                    B74677AA: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4246563"/>
            <a:ext cx="157162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313" name="TextBox 1"/>
          <p:cNvSpPr txBox="1">
            <a:spLocks noChangeArrowheads="1"/>
          </p:cNvSpPr>
          <p:nvPr/>
        </p:nvSpPr>
        <p:spPr bwMode="auto">
          <a:xfrm>
            <a:off x="4470400" y="299720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>
                <a:solidFill>
                  <a:schemeClr val="tx1"/>
                </a:solidFill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D2DD"/>
          </a:solidFill>
        </p:spPr>
        <p:txBody>
          <a:bodyPr/>
          <a:lstStyle/>
          <a:p>
            <a:r>
              <a:rPr lang="en-US" altLang="en-US" sz="3600" dirty="0" smtClean="0">
                <a:solidFill>
                  <a:srgbClr val="002060"/>
                </a:solidFill>
              </a:rPr>
              <a:t>Why do we study kinetics?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en-US" smtClean="0">
                <a:solidFill>
                  <a:srgbClr val="002060"/>
                </a:solidFill>
              </a:rPr>
              <a:t>Productivity and resource utilization</a:t>
            </a:r>
          </a:p>
          <a:p>
            <a:pPr>
              <a:buFont typeface="Wingdings" pitchFamily="2" charset="2"/>
              <a:buChar char="Ø"/>
            </a:pPr>
            <a:endParaRPr lang="en-US" altLang="en-US" smtClean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mtClean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en-US" smtClean="0">
                <a:solidFill>
                  <a:srgbClr val="002060"/>
                </a:solidFill>
              </a:rPr>
              <a:t>Energy and environment</a:t>
            </a:r>
          </a:p>
          <a:p>
            <a:pPr>
              <a:buFont typeface="Wingdings" pitchFamily="2" charset="2"/>
              <a:buChar char="Ø"/>
            </a:pPr>
            <a:r>
              <a:rPr lang="en-US" altLang="en-US" smtClean="0">
                <a:solidFill>
                  <a:srgbClr val="002060"/>
                </a:solidFill>
              </a:rPr>
              <a:t>Societal: science in service of humanity</a:t>
            </a:r>
          </a:p>
        </p:txBody>
      </p:sp>
      <p:sp>
        <p:nvSpPr>
          <p:cNvPr id="4100" name="Right Arrow 3"/>
          <p:cNvSpPr>
            <a:spLocks noChangeArrowheads="1"/>
          </p:cNvSpPr>
          <p:nvPr/>
        </p:nvSpPr>
        <p:spPr bwMode="auto">
          <a:xfrm>
            <a:off x="3276600" y="2590800"/>
            <a:ext cx="5334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3100"/>
          </a:p>
        </p:txBody>
      </p:sp>
      <p:sp>
        <p:nvSpPr>
          <p:cNvPr id="4101" name="TextBox 4"/>
          <p:cNvSpPr txBox="1">
            <a:spLocks noChangeArrowheads="1"/>
          </p:cNvSpPr>
          <p:nvPr/>
        </p:nvSpPr>
        <p:spPr bwMode="auto">
          <a:xfrm>
            <a:off x="3962400" y="2743200"/>
            <a:ext cx="2393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competitiveness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D2DD"/>
          </a:solidFill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002060"/>
                </a:solidFill>
              </a:rPr>
              <a:t>Complex reactions: Reaction Mechanisms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13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	The sequence of events that describes the actual process by which reactants become products is called the </a:t>
            </a:r>
            <a:r>
              <a:rPr lang="en-US" altLang="en-US" dirty="0" smtClean="0">
                <a:solidFill>
                  <a:srgbClr val="00197D"/>
                </a:solidFill>
              </a:rPr>
              <a:t>reaction mechanism</a:t>
            </a:r>
            <a:r>
              <a:rPr lang="en-US" altLang="en-US" dirty="0" smtClean="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D2DD"/>
          </a:solidFill>
        </p:spPr>
        <p:txBody>
          <a:bodyPr/>
          <a:lstStyle/>
          <a:p>
            <a:pPr eaLnBrk="1" hangingPunct="1"/>
            <a:r>
              <a:rPr lang="en-US" altLang="en-US" sz="3200" smtClean="0">
                <a:solidFill>
                  <a:srgbClr val="002060"/>
                </a:solidFill>
              </a:rPr>
              <a:t>Reaction Mechanisms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US" altLang="en-US" smtClean="0"/>
              <a:t>Sum of elementary steps gives the overall reaction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altLang="en-US" smtClean="0"/>
              <a:t>The slowest steps in the mechanism constitutes the </a:t>
            </a:r>
            <a:r>
              <a:rPr lang="en-US" altLang="en-US" u="sng" smtClean="0"/>
              <a:t>rate determining steps</a:t>
            </a:r>
            <a:r>
              <a:rPr lang="en-US" altLang="en-US" smtClean="0"/>
              <a:t>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altLang="en-US" smtClean="0"/>
              <a:t>The overall rate law must be consistent with the observed rate law.</a:t>
            </a:r>
          </a:p>
        </p:txBody>
      </p:sp>
      <p:sp>
        <p:nvSpPr>
          <p:cNvPr id="59396" name="TextBox 1"/>
          <p:cNvSpPr txBox="1">
            <a:spLocks noChangeArrowheads="1"/>
          </p:cNvSpPr>
          <p:nvPr/>
        </p:nvSpPr>
        <p:spPr bwMode="auto">
          <a:xfrm>
            <a:off x="457200" y="1143000"/>
            <a:ext cx="17240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3600" b="1"/>
              <a:t>Rules: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D2DD"/>
          </a:solidFill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002060"/>
                </a:solidFill>
              </a:rPr>
              <a:t>Reaction Mechanisms</a:t>
            </a:r>
          </a:p>
        </p:txBody>
      </p:sp>
      <p:sp>
        <p:nvSpPr>
          <p:cNvPr id="6041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3810000"/>
            <a:ext cx="7772400" cy="12954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Times" charset="0"/>
              <a:buChar char="•"/>
            </a:pPr>
            <a:r>
              <a:rPr lang="en-US" altLang="en-US" sz="2400" smtClean="0"/>
              <a:t>	The </a:t>
            </a:r>
            <a:r>
              <a:rPr lang="en-US" altLang="en-US" sz="2400" smtClean="0">
                <a:solidFill>
                  <a:srgbClr val="00197D"/>
                </a:solidFill>
              </a:rPr>
              <a:t>molecularity</a:t>
            </a:r>
            <a:r>
              <a:rPr lang="en-US" altLang="en-US" sz="2400" smtClean="0"/>
              <a:t> of a process tells how many molecules are involved in the process.</a:t>
            </a:r>
          </a:p>
          <a:p>
            <a:pPr marL="457200" indent="-457200" eaLnBrk="1" hangingPunct="1">
              <a:lnSpc>
                <a:spcPct val="90000"/>
              </a:lnSpc>
              <a:buFont typeface="Times" charset="0"/>
              <a:buChar char="•"/>
            </a:pPr>
            <a:endParaRPr lang="en-US" altLang="en-US" sz="2400" smtClean="0"/>
          </a:p>
          <a:p>
            <a:pPr marL="457200" indent="-457200" eaLnBrk="1" hangingPunct="1">
              <a:lnSpc>
                <a:spcPct val="90000"/>
              </a:lnSpc>
              <a:buFont typeface="Times" charset="0"/>
              <a:buChar char="•"/>
            </a:pPr>
            <a:r>
              <a:rPr lang="en-US" altLang="en-US" sz="2400" smtClean="0">
                <a:solidFill>
                  <a:schemeClr val="accent2"/>
                </a:solidFill>
              </a:rPr>
              <a:t>The rate law for an elementary step is written directly from that step.</a:t>
            </a:r>
          </a:p>
        </p:txBody>
      </p:sp>
      <p:pic>
        <p:nvPicPr>
          <p:cNvPr id="6" name="Content Placeholder 5" descr="14_T0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0" b="5595"/>
          <a:stretch>
            <a:fillRect/>
          </a:stretch>
        </p:blipFill>
        <p:spPr>
          <a:xfrm>
            <a:off x="1219200" y="1371600"/>
            <a:ext cx="6705600" cy="20574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Multistep Mechanisms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828800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In a multistep process, one of the steps will be slower than all others.</a:t>
            </a:r>
          </a:p>
          <a:p>
            <a:pPr eaLnBrk="1" hangingPunct="1"/>
            <a:r>
              <a:rPr lang="en-US" altLang="en-US" sz="2800" smtClean="0"/>
              <a:t>The overall reaction cannot occur faster than this slowest, </a:t>
            </a:r>
            <a:r>
              <a:rPr lang="en-US" altLang="en-US" sz="2800" smtClean="0">
                <a:solidFill>
                  <a:srgbClr val="00197D"/>
                </a:solidFill>
              </a:rPr>
              <a:t>rate-determining step</a:t>
            </a:r>
            <a:r>
              <a:rPr lang="en-US" altLang="en-US" sz="2800" smtClean="0"/>
              <a:t>.</a:t>
            </a:r>
          </a:p>
        </p:txBody>
      </p:sp>
      <p:pic>
        <p:nvPicPr>
          <p:cNvPr id="61444" name="Picture 5" descr="14_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29"/>
          <a:stretch>
            <a:fillRect/>
          </a:stretch>
        </p:blipFill>
        <p:spPr>
          <a:xfrm>
            <a:off x="727075" y="4038600"/>
            <a:ext cx="7688263" cy="1827213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Slow Initial Step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667000"/>
            <a:ext cx="8534400" cy="3505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rate law for this reaction is found experimentally to be</a:t>
            </a:r>
          </a:p>
          <a:p>
            <a:pPr algn="ctr" eaLnBrk="1" hangingPunct="1">
              <a:buFontTx/>
              <a:buNone/>
            </a:pPr>
            <a:r>
              <a:rPr lang="en-US" altLang="en-US" sz="2800" smtClean="0"/>
              <a:t>Rate = </a:t>
            </a:r>
            <a:r>
              <a:rPr lang="en-US" altLang="en-US" sz="2800" i="1" smtClean="0"/>
              <a:t>k</a:t>
            </a:r>
            <a:r>
              <a:rPr lang="en-US" altLang="en-US" sz="2800" smtClean="0"/>
              <a:t> [NO</a:t>
            </a:r>
            <a:r>
              <a:rPr lang="en-US" altLang="en-US" sz="2800" baseline="-25000" smtClean="0"/>
              <a:t>2</a:t>
            </a:r>
            <a:r>
              <a:rPr lang="en-US" altLang="en-US" sz="2800" smtClean="0"/>
              <a:t>]</a:t>
            </a:r>
            <a:r>
              <a:rPr lang="en-US" altLang="en-US" sz="2800" baseline="30000" smtClean="0"/>
              <a:t>2</a:t>
            </a:r>
            <a:endParaRPr lang="en-US" altLang="en-US" sz="2800" smtClean="0"/>
          </a:p>
          <a:p>
            <a:pPr eaLnBrk="1" hangingPunct="1"/>
            <a:r>
              <a:rPr lang="en-US" altLang="en-US" sz="2800" smtClean="0"/>
              <a:t>CO is necessary for this reaction to occur, but the </a:t>
            </a:r>
            <a:r>
              <a:rPr lang="en-US" altLang="en-US" sz="2800" i="1" smtClean="0"/>
              <a:t>rate</a:t>
            </a:r>
            <a:r>
              <a:rPr lang="en-US" altLang="en-US" sz="2800" smtClean="0"/>
              <a:t> of the reaction does not depend on its concentration.</a:t>
            </a:r>
          </a:p>
          <a:p>
            <a:pPr eaLnBrk="1" hangingPunct="1"/>
            <a:r>
              <a:rPr lang="en-US" altLang="en-US" sz="2800" smtClean="0"/>
              <a:t>This suggests the reaction occurs in two steps.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1292225" y="1614488"/>
            <a:ext cx="7023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NO</a:t>
            </a:r>
            <a:r>
              <a:rPr lang="en-US" altLang="en-US" sz="2800" baseline="-25000"/>
              <a:t>2</a:t>
            </a:r>
            <a:r>
              <a:rPr lang="en-US" altLang="en-US" sz="2800"/>
              <a:t> </a:t>
            </a:r>
            <a:r>
              <a:rPr lang="en-US" altLang="en-US" sz="2400"/>
              <a:t>(</a:t>
            </a:r>
            <a:r>
              <a:rPr lang="en-US" altLang="en-US" sz="2400" i="1"/>
              <a:t>g</a:t>
            </a:r>
            <a:r>
              <a:rPr lang="en-US" altLang="en-US" sz="2400"/>
              <a:t>)</a:t>
            </a:r>
            <a:r>
              <a:rPr lang="en-US" altLang="en-US" sz="2800"/>
              <a:t> + CO </a:t>
            </a:r>
            <a:r>
              <a:rPr lang="en-US" altLang="en-US" sz="2400"/>
              <a:t>(</a:t>
            </a:r>
            <a:r>
              <a:rPr lang="en-US" altLang="en-US" sz="2400" i="1"/>
              <a:t>g</a:t>
            </a:r>
            <a:r>
              <a:rPr lang="en-US" altLang="en-US" sz="2400"/>
              <a:t>)</a:t>
            </a:r>
            <a:r>
              <a:rPr lang="en-US" altLang="en-US" sz="2800"/>
              <a:t> </a:t>
            </a:r>
            <a:r>
              <a:rPr lang="en-US" altLang="en-US" sz="2800">
                <a:sym typeface="Symbol" pitchFamily="18" charset="2"/>
              </a:rPr>
              <a:t>                NO </a:t>
            </a:r>
            <a:r>
              <a:rPr lang="en-US" altLang="en-US" sz="2400">
                <a:sym typeface="Symbol" pitchFamily="18" charset="2"/>
              </a:rPr>
              <a:t>(</a:t>
            </a:r>
            <a:r>
              <a:rPr lang="en-US" altLang="en-US" sz="2400" i="1">
                <a:sym typeface="Symbol" pitchFamily="18" charset="2"/>
              </a:rPr>
              <a:t>g</a:t>
            </a:r>
            <a:r>
              <a:rPr lang="en-US" altLang="en-US" sz="2400">
                <a:sym typeface="Symbol" pitchFamily="18" charset="2"/>
              </a:rPr>
              <a:t>)</a:t>
            </a:r>
            <a:r>
              <a:rPr lang="en-US" altLang="en-US" sz="2800">
                <a:sym typeface="Symbol" pitchFamily="18" charset="2"/>
              </a:rPr>
              <a:t> + CO</a:t>
            </a:r>
            <a:r>
              <a:rPr lang="en-US" altLang="en-US" sz="2800" baseline="-25000">
                <a:sym typeface="Symbol" pitchFamily="18" charset="2"/>
              </a:rPr>
              <a:t>2</a:t>
            </a:r>
            <a:r>
              <a:rPr lang="en-US" altLang="en-US" sz="2800">
                <a:sym typeface="Symbol" pitchFamily="18" charset="2"/>
              </a:rPr>
              <a:t> </a:t>
            </a:r>
            <a:r>
              <a:rPr lang="en-US" altLang="en-US" sz="2400">
                <a:sym typeface="Symbol" pitchFamily="18" charset="2"/>
              </a:rPr>
              <a:t>(</a:t>
            </a:r>
            <a:r>
              <a:rPr lang="en-US" altLang="en-US" sz="2400" i="1">
                <a:sym typeface="Symbol" pitchFamily="18" charset="2"/>
              </a:rPr>
              <a:t>g</a:t>
            </a:r>
            <a:r>
              <a:rPr lang="en-US" altLang="en-US" sz="2400">
                <a:sym typeface="Symbol" pitchFamily="18" charset="2"/>
              </a:rPr>
              <a:t>)</a:t>
            </a:r>
            <a:endParaRPr lang="en-US" altLang="en-US" sz="2800"/>
          </a:p>
        </p:txBody>
      </p:sp>
      <p:pic>
        <p:nvPicPr>
          <p:cNvPr id="62469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76400"/>
            <a:ext cx="7445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Slow Initial Step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47800"/>
            <a:ext cx="9144000" cy="34290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A proposed mechanism for this reaction is</a:t>
            </a:r>
          </a:p>
          <a:p>
            <a:pPr algn="ctr" eaLnBrk="1" hangingPunct="1">
              <a:buFontTx/>
              <a:buNone/>
            </a:pPr>
            <a:r>
              <a:rPr lang="en-US" altLang="en-US" sz="2400" smtClean="0"/>
              <a:t>Step 1:  NO</a:t>
            </a:r>
            <a:r>
              <a:rPr lang="en-US" altLang="en-US" sz="2400" baseline="-25000" smtClean="0"/>
              <a:t>2</a:t>
            </a:r>
            <a:r>
              <a:rPr lang="en-US" altLang="en-US" sz="2400" smtClean="0"/>
              <a:t> + NO</a:t>
            </a:r>
            <a:r>
              <a:rPr lang="en-US" altLang="en-US" sz="2400" baseline="-25000" smtClean="0"/>
              <a:t>2</a:t>
            </a:r>
            <a:r>
              <a:rPr lang="en-US" altLang="en-US" sz="2400" smtClean="0"/>
              <a:t> </a:t>
            </a:r>
            <a:r>
              <a:rPr lang="en-US" altLang="en-US" sz="2400" smtClean="0">
                <a:sym typeface="Symbol" pitchFamily="18" charset="2"/>
              </a:rPr>
              <a:t>                    NO</a:t>
            </a:r>
            <a:r>
              <a:rPr lang="en-US" altLang="en-US" sz="2400" baseline="-25000" smtClean="0">
                <a:sym typeface="Symbol" pitchFamily="18" charset="2"/>
              </a:rPr>
              <a:t>3</a:t>
            </a:r>
            <a:r>
              <a:rPr lang="en-US" altLang="en-US" sz="2400" smtClean="0">
                <a:sym typeface="Symbol" pitchFamily="18" charset="2"/>
              </a:rPr>
              <a:t> + NO   (slow)</a:t>
            </a:r>
          </a:p>
          <a:p>
            <a:pPr algn="ctr" eaLnBrk="1" hangingPunct="1">
              <a:lnSpc>
                <a:spcPct val="110000"/>
              </a:lnSpc>
              <a:buFontTx/>
              <a:buNone/>
            </a:pPr>
            <a:r>
              <a:rPr lang="en-US" altLang="en-US" sz="2400" smtClean="0">
                <a:sym typeface="Symbol" pitchFamily="18" charset="2"/>
              </a:rPr>
              <a:t>Step 2:  NO</a:t>
            </a:r>
            <a:r>
              <a:rPr lang="en-US" altLang="en-US" sz="2400" baseline="-25000" smtClean="0">
                <a:sym typeface="Symbol" pitchFamily="18" charset="2"/>
              </a:rPr>
              <a:t>3</a:t>
            </a:r>
            <a:r>
              <a:rPr lang="en-US" altLang="en-US" sz="2400" smtClean="0">
                <a:sym typeface="Symbol" pitchFamily="18" charset="2"/>
              </a:rPr>
              <a:t> + CO                    NO</a:t>
            </a:r>
            <a:r>
              <a:rPr lang="en-US" altLang="en-US" sz="2400" baseline="-25000" smtClean="0">
                <a:sym typeface="Symbol" pitchFamily="18" charset="2"/>
              </a:rPr>
              <a:t>2</a:t>
            </a:r>
            <a:r>
              <a:rPr lang="en-US" altLang="en-US" sz="2400" smtClean="0">
                <a:sym typeface="Symbol" pitchFamily="18" charset="2"/>
              </a:rPr>
              <a:t> + CO</a:t>
            </a:r>
            <a:r>
              <a:rPr lang="en-US" altLang="en-US" sz="2400" baseline="-25000" smtClean="0">
                <a:sym typeface="Symbol" pitchFamily="18" charset="2"/>
              </a:rPr>
              <a:t>2</a:t>
            </a:r>
            <a:r>
              <a:rPr lang="en-US" altLang="en-US" sz="2400" smtClean="0">
                <a:sym typeface="Symbol" pitchFamily="18" charset="2"/>
              </a:rPr>
              <a:t>  (fast)</a:t>
            </a:r>
          </a:p>
          <a:p>
            <a:pPr eaLnBrk="1" hangingPunct="1"/>
            <a:r>
              <a:rPr lang="en-US" altLang="en-US" sz="2400" smtClean="0"/>
              <a:t>The NO</a:t>
            </a:r>
            <a:r>
              <a:rPr lang="en-US" altLang="en-US" sz="2400" baseline="-25000" smtClean="0"/>
              <a:t>3</a:t>
            </a:r>
            <a:r>
              <a:rPr lang="en-US" altLang="en-US" sz="2400" smtClean="0"/>
              <a:t> intermediate is consumed in the second step.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smtClean="0"/>
              <a:t>As CO is not involved in the slow, rate-determining step, it does not appear in the rate law.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en-US" sz="2400" smtClean="0"/>
          </a:p>
        </p:txBody>
      </p:sp>
      <p:pic>
        <p:nvPicPr>
          <p:cNvPr id="63492" name="Picture 5" descr="14_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49" b="23077"/>
          <a:stretch>
            <a:fillRect/>
          </a:stretch>
        </p:blipFill>
        <p:spPr>
          <a:xfrm>
            <a:off x="533400" y="5105400"/>
            <a:ext cx="2981325" cy="1524000"/>
          </a:xfrm>
        </p:spPr>
      </p:pic>
      <p:pic>
        <p:nvPicPr>
          <p:cNvPr id="6349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905000"/>
            <a:ext cx="7445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362200"/>
            <a:ext cx="7445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457200" y="922338"/>
            <a:ext cx="62034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</a:rPr>
              <a:t>Steady state approximation: </a:t>
            </a:r>
            <a:r>
              <a:rPr lang="en-US" altLang="en-US" sz="2000" dirty="0">
                <a:solidFill>
                  <a:schemeClr val="tx1"/>
                </a:solidFill>
              </a:rPr>
              <a:t>Assumes concentration of intermediates remains constant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00200" y="1828800"/>
            <a:ext cx="1368965" cy="79637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68612" name="TextBox 2"/>
          <p:cNvSpPr txBox="1">
            <a:spLocks noChangeArrowheads="1"/>
          </p:cNvSpPr>
          <p:nvPr/>
        </p:nvSpPr>
        <p:spPr bwMode="auto">
          <a:xfrm>
            <a:off x="2084451" y="6021914"/>
            <a:ext cx="4392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</a:rPr>
              <a:t>Net reaction: </a:t>
            </a:r>
            <a:r>
              <a:rPr lang="en-US" altLang="en-US" sz="2400" dirty="0">
                <a:solidFill>
                  <a:schemeClr val="tx1"/>
                </a:solidFill>
              </a:rPr>
              <a:t>2NO+O</a:t>
            </a:r>
            <a:r>
              <a:rPr lang="en-US" altLang="en-US" sz="2400" baseline="-25000" dirty="0">
                <a:solidFill>
                  <a:schemeClr val="tx1"/>
                </a:solidFill>
              </a:rPr>
              <a:t>2</a:t>
            </a:r>
            <a:r>
              <a:rPr lang="en-US" altLang="en-US" sz="2400" dirty="0">
                <a:solidFill>
                  <a:schemeClr val="tx1"/>
                </a:solidFill>
              </a:rPr>
              <a:t> = 2NO</a:t>
            </a:r>
            <a:r>
              <a:rPr lang="en-US" altLang="en-US" sz="24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8614" name="TextBox 2"/>
          <p:cNvSpPr txBox="1"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197D"/>
                </a:solidFill>
              </a:rPr>
              <a:t>Approaches for expressing [Intermediate] in terms of [Reactants]</a:t>
            </a:r>
          </a:p>
        </p:txBody>
      </p:sp>
      <p:sp>
        <p:nvSpPr>
          <p:cNvPr id="68615" name="TextBox 3"/>
          <p:cNvSpPr txBox="1">
            <a:spLocks noChangeArrowheads="1"/>
          </p:cNvSpPr>
          <p:nvPr/>
        </p:nvSpPr>
        <p:spPr bwMode="auto">
          <a:xfrm>
            <a:off x="2968625" y="2044700"/>
            <a:ext cx="6288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dirty="0"/>
              <a:t>= rate of appearance - rate of disappearance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1936902" y="460673"/>
            <a:ext cx="4203395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en-US" b="1" dirty="0"/>
              <a:t>Steady state approximation</a:t>
            </a:r>
            <a:endParaRPr lang="en-US" dirty="0"/>
          </a:p>
        </p:txBody>
      </p:sp>
      <p:pic>
        <p:nvPicPr>
          <p:cNvPr id="98306" name="Picture 2" descr="steadystat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46893"/>
            <a:ext cx="2581275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76776"/>
            <a:ext cx="9144000" cy="132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3581400"/>
            <a:ext cx="9143999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Using steady state determine the overall rate expression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" y="4191000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64927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82E32"/>
                </a:solidFill>
              </a:rPr>
              <a:t>Continue….next slides</a:t>
            </a:r>
            <a:endParaRPr lang="en-US" sz="1800" dirty="0">
              <a:solidFill>
                <a:srgbClr val="C82E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18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200"/>
            <a:ext cx="8610599" cy="230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" y="2523405"/>
            <a:ext cx="7606075" cy="4372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700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Applying steady states: Thermal decomposition of CH3CHO</a:t>
            </a:r>
            <a:endParaRPr lang="en-US" dirty="0"/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04863"/>
            <a:ext cx="441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336268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You are advised to practice more problems using steady state from tutorial 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46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6248400" cy="3456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76200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Home work-1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4038600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Home work-2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2" y="4532110"/>
            <a:ext cx="51149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6172200"/>
            <a:ext cx="3009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2872" y="6248400"/>
            <a:ext cx="4171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steady state prove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667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3055938" y="145415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240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67000" y="914400"/>
            <a:ext cx="3657600" cy="6858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/>
              <a:t>Reaction Dynamics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8100" y="4343400"/>
            <a:ext cx="2239963" cy="5572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/>
              <a:t>Concentration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560763" y="4267200"/>
            <a:ext cx="1990725" cy="6778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/>
              <a:t>Temperature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0400" y="4267200"/>
            <a:ext cx="1803400" cy="584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/>
              <a:t>Catalyst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9613" y="5105400"/>
            <a:ext cx="2414587" cy="1058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buFont typeface="Wingdings" pitchFamily="2" charset="2"/>
              <a:buChar char="ü"/>
              <a:defRPr/>
            </a:pPr>
            <a:r>
              <a:rPr lang="en-IN" sz="1600" dirty="0"/>
              <a:t>Zero Order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IN" sz="1600" dirty="0"/>
              <a:t>First Order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IN" sz="1600" dirty="0"/>
              <a:t>Second Order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IN" sz="1600" dirty="0"/>
              <a:t>Pseudo First Order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7543800" y="4495800"/>
            <a:ext cx="571500" cy="64293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>
            <a:off x="719138" y="4572000"/>
            <a:ext cx="576262" cy="5397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375150" y="4953000"/>
            <a:ext cx="250825" cy="409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>
            <a:off x="3413125" y="5384800"/>
            <a:ext cx="2187575" cy="5683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buFont typeface="Wingdings" pitchFamily="2" charset="2"/>
              <a:buChar char="ü"/>
              <a:defRPr/>
            </a:pPr>
            <a:endParaRPr lang="en-IN" sz="1600" dirty="0"/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IN" sz="1600" dirty="0"/>
              <a:t>Arrhenius Equation</a:t>
            </a:r>
          </a:p>
          <a:p>
            <a:pPr>
              <a:defRPr/>
            </a:pPr>
            <a:endParaRPr lang="en-IN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5829300" y="5151438"/>
            <a:ext cx="2173288" cy="8429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buFont typeface="Wingdings" pitchFamily="2" charset="2"/>
              <a:buChar char="ü"/>
              <a:defRPr/>
            </a:pPr>
            <a:r>
              <a:rPr lang="en-IN" sz="1600" dirty="0"/>
              <a:t>Role of a catalyst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IN" sz="1600" dirty="0"/>
              <a:t>Enzyme Catalysis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760663" y="242888"/>
            <a:ext cx="3432175" cy="522287"/>
          </a:xfrm>
          <a:prstGeom prst="wedgeRound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3600" b="1" i="1" dirty="0">
                <a:solidFill>
                  <a:srgbClr val="C00000"/>
                </a:solidFill>
                <a:latin typeface="Sitka Heading" pitchFamily="2" charset="0"/>
                <a:cs typeface="Aharoni" pitchFamily="2" charset="-79"/>
              </a:rPr>
              <a:t>Integration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4402138" y="1676400"/>
            <a:ext cx="171450" cy="360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7" name="Oval Callout 16"/>
          <p:cNvSpPr/>
          <p:nvPr/>
        </p:nvSpPr>
        <p:spPr>
          <a:xfrm>
            <a:off x="2968625" y="3124200"/>
            <a:ext cx="3586163" cy="681038"/>
          </a:xfrm>
          <a:prstGeom prst="wedgeEllipse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/>
              <a:t>Rate of Reaction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641600" y="3733800"/>
            <a:ext cx="558800" cy="485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07063" y="3886200"/>
            <a:ext cx="576262" cy="517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18025" y="3886200"/>
            <a:ext cx="53975" cy="552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284413" y="2133600"/>
            <a:ext cx="4410075" cy="57467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/>
              <a:t>Theories of Reaction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402138" y="2743200"/>
            <a:ext cx="171450" cy="360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-46038"/>
            <a:ext cx="9144000" cy="1077218"/>
          </a:xfrm>
          <a:prstGeom prst="rect">
            <a:avLst/>
          </a:prstGeom>
          <a:solidFill>
            <a:srgbClr val="FFD2DD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Unimolecular </a:t>
            </a:r>
            <a:r>
              <a:rPr lang="en-US" altLang="en-US" sz="32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Decompositions</a:t>
            </a:r>
          </a:p>
          <a:p>
            <a:pPr algn="ctr">
              <a:defRPr/>
            </a:pPr>
            <a:r>
              <a:rPr lang="en-US" altLang="en-US" sz="32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Lindemann</a:t>
            </a:r>
            <a:r>
              <a:rPr lang="en-US" alt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theory</a:t>
            </a:r>
            <a:endParaRPr lang="en-US" altLang="en-US" dirty="0">
              <a:solidFill>
                <a:srgbClr val="002060"/>
              </a:solidFill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830388" y="1524000"/>
            <a:ext cx="5730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An example of </a:t>
            </a:r>
          </a:p>
          <a:p>
            <a:pPr algn="ctr">
              <a:defRPr/>
            </a:pPr>
            <a:r>
              <a:rPr lang="en-US" altLang="en-US" u="sng">
                <a:effectLst>
                  <a:outerShdw blurRad="38100" dist="38100" dir="2700000" algn="tl">
                    <a:srgbClr val="FFFFFF"/>
                  </a:outerShdw>
                </a:effectLst>
              </a:rPr>
              <a:t>Mechanisms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en-US" altLang="en-US" u="sng">
                <a:effectLst>
                  <a:outerShdw blurRad="38100" dist="38100" dir="2700000" algn="tl">
                    <a:srgbClr val="FFFFFF"/>
                  </a:outerShdw>
                </a:effectLst>
              </a:rPr>
              <a:t>Steady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en-US" u="sng">
                <a:effectLst>
                  <a:outerShdw blurRad="38100" dist="38100" dir="2700000" algn="tl">
                    <a:srgbClr val="FFFFFF"/>
                  </a:outerShdw>
                </a:effectLst>
              </a:rPr>
              <a:t>State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en-US" u="sng">
                <a:effectLst>
                  <a:outerShdw blurRad="38100" dist="38100" dir="2700000" algn="tl">
                    <a:srgbClr val="FFFFFF"/>
                  </a:outerShdw>
                </a:effectLst>
              </a:rPr>
              <a:t>Approximation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,</a:t>
            </a:r>
          </a:p>
          <a:p>
            <a:pPr algn="ctr"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and </a:t>
            </a:r>
            <a:r>
              <a:rPr lang="en-US" altLang="en-US" u="sng">
                <a:effectLst>
                  <a:outerShdw blurRad="38100" dist="38100" dir="2700000" algn="tl">
                    <a:srgbClr val="FFFFFF"/>
                  </a:outerShdw>
                </a:effectLst>
              </a:rPr>
              <a:t>Elementary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en-US" u="sng">
                <a:effectLst>
                  <a:outerShdw blurRad="38100" dist="38100" dir="2700000" algn="tl">
                    <a:srgbClr val="FFFFFF"/>
                  </a:outerShdw>
                </a:effectLst>
              </a:rPr>
              <a:t>Reactions</a:t>
            </a:r>
            <a:endParaRPr lang="en-US" alt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25606" name="Picture 6" descr=" Ring.pict                                                      00010A04Hard Disk 1042                 AD21F92F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05200"/>
            <a:ext cx="4419600" cy="29448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328613" y="3048000"/>
            <a:ext cx="2262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A 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sym typeface="Symbol" pitchFamily="18" charset="2"/>
              </a:rPr>
              <a:t> Fragments</a:t>
            </a:r>
            <a:endParaRPr lang="en-US" altLang="en-US">
              <a:sym typeface="Symbol" pitchFamily="18" charset="2"/>
            </a:endParaRP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41325" y="5851525"/>
            <a:ext cx="1317625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pyrazine</a:t>
            </a:r>
            <a:endParaRPr lang="en-US" alt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4556125" y="4708525"/>
            <a:ext cx="38560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Observed Experimentally to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be first order in pyrazine.</a:t>
            </a:r>
          </a:p>
        </p:txBody>
      </p:sp>
    </p:spTree>
    <p:extLst>
      <p:ext uri="{BB962C8B-B14F-4D97-AF65-F5344CB8AC3E}">
        <p14:creationId xmlns:p14="http://schemas.microsoft.com/office/powerpoint/2010/main" val="3120375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nimBg="1" autoUpdateAnimBg="0"/>
      <p:bldP spid="25604" grpId="0" autoUpdateAnimBg="0"/>
      <p:bldP spid="25607" grpId="0" autoUpdateAnimBg="0"/>
      <p:bldP spid="25608" grpId="0" animBg="1" autoUpdateAnimBg="0"/>
      <p:bldP spid="25609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07975" y="2178050"/>
            <a:ext cx="863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u="sng">
                <a:effectLst>
                  <a:outerShdw blurRad="38100" dist="38100" dir="2700000" algn="tl">
                    <a:srgbClr val="FFFFFF"/>
                  </a:outerShdw>
                </a:effectLst>
              </a:rPr>
              <a:t>Lindemann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[Lord Cherwell] suggested the following mechanism:</a:t>
            </a:r>
            <a:endParaRPr lang="en-US" altLang="en-US"/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1" y="5382161"/>
            <a:ext cx="815339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en-US" sz="200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Assume, however, that after A* is produced by a collision it hangs </a:t>
            </a:r>
            <a:r>
              <a:rPr lang="en-US" altLang="en-US" sz="2000" i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 around </a:t>
            </a:r>
            <a:r>
              <a:rPr lang="en-US" altLang="en-US" sz="200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for some time before decomposing.  This time lag </a:t>
            </a:r>
            <a:r>
              <a:rPr lang="en-US" altLang="en-US" sz="2000" i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between activation </a:t>
            </a:r>
            <a:r>
              <a:rPr lang="en-US" altLang="en-US" sz="200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and reaction may be thought of as the time necessary to </a:t>
            </a:r>
            <a:r>
              <a:rPr lang="en-US" altLang="en-US" sz="2000" i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transfer </a:t>
            </a:r>
            <a:r>
              <a:rPr lang="en-US" altLang="en-US" sz="2000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energy among the internal (vibrational) coordinates.</a:t>
            </a:r>
            <a:endParaRPr lang="en-US" altLang="en-US" sz="2000" i="1" dirty="0"/>
          </a:p>
        </p:txBody>
      </p:sp>
      <p:grpSp>
        <p:nvGrpSpPr>
          <p:cNvPr id="26633" name="Group 9"/>
          <p:cNvGrpSpPr>
            <a:grpSpLocks/>
          </p:cNvGrpSpPr>
          <p:nvPr/>
        </p:nvGrpSpPr>
        <p:grpSpPr bwMode="auto">
          <a:xfrm>
            <a:off x="307975" y="1062038"/>
            <a:ext cx="4908550" cy="766762"/>
            <a:chOff x="2256" y="624"/>
            <a:chExt cx="3092" cy="483"/>
          </a:xfrm>
        </p:grpSpPr>
        <p:graphicFrame>
          <p:nvGraphicFramePr>
            <p:cNvPr id="70661" name="Object 7"/>
            <p:cNvGraphicFramePr>
              <a:graphicFrameLocks noChangeAspect="1"/>
            </p:cNvGraphicFramePr>
            <p:nvPr/>
          </p:nvGraphicFramePr>
          <p:xfrm>
            <a:off x="2256" y="624"/>
            <a:ext cx="1104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108" name="Equation" r:id="rId3" imgW="812800" imgH="355600" progId="Equation.3">
                    <p:embed/>
                  </p:oleObj>
                </mc:Choice>
                <mc:Fallback>
                  <p:oleObj name="Equation" r:id="rId3" imgW="812800" imgH="355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624"/>
                          <a:ext cx="1104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2" name="Text Box 8"/>
            <p:cNvSpPr txBox="1">
              <a:spLocks noChangeArrowheads="1"/>
            </p:cNvSpPr>
            <p:nvPr/>
          </p:nvSpPr>
          <p:spPr bwMode="auto">
            <a:xfrm>
              <a:off x="3408" y="720"/>
              <a:ext cx="19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 C - B </a:t>
              </a:r>
              <a:r>
                <a: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  <a:sym typeface="Symbol" pitchFamily="18" charset="2"/>
                </a:rPr>
                <a:t> C + B with</a:t>
              </a:r>
              <a:endParaRPr lang="en-US" altLang="en-US">
                <a:sym typeface="Symbol" pitchFamily="18" charset="2"/>
              </a:endParaRPr>
            </a:p>
          </p:txBody>
        </p:sp>
      </p:grp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-46038"/>
            <a:ext cx="9144000" cy="584775"/>
          </a:xfrm>
          <a:prstGeom prst="rect">
            <a:avLst/>
          </a:prstGeom>
          <a:solidFill>
            <a:srgbClr val="FFD2DD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32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Lindemann</a:t>
            </a:r>
            <a:r>
              <a:rPr lang="en-US" alt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theory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251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 autoUpdateAnimBg="0"/>
      <p:bldP spid="26630" grpId="0" autoUpdateAnimBg="0"/>
      <p:bldP spid="7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58738" y="1160462"/>
            <a:ext cx="4162425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Mechanism Elementary Steps:</a:t>
            </a:r>
            <a:endParaRPr lang="en-US" altLang="en-US"/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76200" y="457200"/>
            <a:ext cx="614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k</a:t>
            </a:r>
            <a:r>
              <a:rPr lang="en-US" altLang="en-US" baseline="-25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is decomposition step assumed irreversible.</a:t>
            </a:r>
          </a:p>
        </p:txBody>
      </p:sp>
      <p:graphicFrame>
        <p:nvGraphicFramePr>
          <p:cNvPr id="2868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8820"/>
              </p:ext>
            </p:extLst>
          </p:nvPr>
        </p:nvGraphicFramePr>
        <p:xfrm>
          <a:off x="152400" y="1681162"/>
          <a:ext cx="2819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6" name="Equation" r:id="rId4" imgW="1270000" imgH="177800" progId="Equation.3">
                  <p:embed/>
                </p:oleObj>
              </mc:Choice>
              <mc:Fallback>
                <p:oleObj name="Equation" r:id="rId4" imgW="12700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81162"/>
                        <a:ext cx="2819400" cy="3937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517926"/>
              </p:ext>
            </p:extLst>
          </p:nvPr>
        </p:nvGraphicFramePr>
        <p:xfrm>
          <a:off x="152400" y="2227262"/>
          <a:ext cx="28956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7" name="Equation" r:id="rId6" imgW="1308100" imgH="177800" progId="Equation.3">
                  <p:embed/>
                </p:oleObj>
              </mc:Choice>
              <mc:Fallback>
                <p:oleObj name="Equation" r:id="rId6" imgW="1308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227262"/>
                        <a:ext cx="2895600" cy="392113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109443"/>
              </p:ext>
            </p:extLst>
          </p:nvPr>
        </p:nvGraphicFramePr>
        <p:xfrm>
          <a:off x="152400" y="2989262"/>
          <a:ext cx="1524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8" name="Equation" r:id="rId8" imgW="749300" imgH="177800" progId="Equation.3">
                  <p:embed/>
                </p:oleObj>
              </mc:Choice>
              <mc:Fallback>
                <p:oleObj name="Equation" r:id="rId8" imgW="749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989262"/>
                        <a:ext cx="1524000" cy="36195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0" y="4679950"/>
            <a:ext cx="90074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Don’t know what [A</a:t>
            </a:r>
            <a:r>
              <a:rPr lang="en-US" altLang="en-US" sz="2800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*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] is, however the number of [A</a:t>
            </a:r>
            <a:r>
              <a:rPr lang="en-US" altLang="en-US" sz="2800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*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] must be small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or the reaction would go to completion very quickly. A* is a 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“bottleneck” for the reaction since product is only formed via A*.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3505200" y="1617662"/>
            <a:ext cx="989013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Step 1</a:t>
            </a:r>
            <a:endParaRPr lang="en-US" altLang="en-US"/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3505200" y="2151062"/>
            <a:ext cx="989013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Step 2</a:t>
            </a:r>
            <a:endParaRPr lang="en-US" alt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3505200" y="2913062"/>
            <a:ext cx="989013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Step 3</a:t>
            </a:r>
            <a:endParaRPr lang="en-US" alt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477400"/>
              </p:ext>
            </p:extLst>
          </p:nvPr>
        </p:nvGraphicFramePr>
        <p:xfrm>
          <a:off x="152400" y="3827462"/>
          <a:ext cx="17018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9" name="Equation" r:id="rId10" imgW="812800" imgH="355600" progId="Equation.3">
                  <p:embed/>
                </p:oleObj>
              </mc:Choice>
              <mc:Fallback>
                <p:oleObj name="Equation" r:id="rId10" imgW="8128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827462"/>
                        <a:ext cx="17018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-46038"/>
            <a:ext cx="9144000" cy="584775"/>
          </a:xfrm>
          <a:prstGeom prst="rect">
            <a:avLst/>
          </a:prstGeom>
          <a:solidFill>
            <a:srgbClr val="FFD2DD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32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Lindemann</a:t>
            </a:r>
            <a:r>
              <a:rPr lang="en-US" alt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theory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70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8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"/>
                                        <p:tgtEl>
                                          <p:spTgt spid="2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"/>
                                        <p:tgtEl>
                                          <p:spTgt spid="2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nimBg="1" autoUpdateAnimBg="0"/>
      <p:bldP spid="28682" grpId="0" build="p" autoUpdateAnimBg="0"/>
      <p:bldP spid="28688" grpId="0" autoUpdateAnimBg="0"/>
      <p:bldP spid="28693" grpId="0" animBg="1" autoUpdateAnimBg="0"/>
      <p:bldP spid="28694" grpId="0" animBg="1" autoUpdateAnimBg="0"/>
      <p:bldP spid="28695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228600" y="1323975"/>
            <a:ext cx="525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d[A</a:t>
            </a:r>
            <a:r>
              <a:rPr lang="en-US" altLang="en-US" sz="2800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*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]/</a:t>
            </a:r>
            <a:r>
              <a:rPr lang="en-US" altLang="en-US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dt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= 0 = k</a:t>
            </a:r>
            <a:r>
              <a:rPr lang="en-US" altLang="en-US" baseline="-25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[A]</a:t>
            </a:r>
            <a:r>
              <a:rPr lang="en-US" altLang="en-US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-k</a:t>
            </a:r>
            <a:r>
              <a:rPr lang="en-US" altLang="en-US" baseline="-25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-1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[A</a:t>
            </a:r>
            <a:r>
              <a:rPr lang="en-US" altLang="en-US" sz="2800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*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][A]-k</a:t>
            </a:r>
            <a:r>
              <a:rPr lang="en-US" altLang="en-US" baseline="-25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[A</a:t>
            </a:r>
            <a:r>
              <a:rPr lang="en-US" altLang="en-US" sz="2800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*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] </a:t>
            </a:r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228600" y="4313238"/>
            <a:ext cx="8216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Steady state approach allows us to solve for concentration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of </a:t>
            </a:r>
            <a:r>
              <a:rPr lang="en-US" alt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unknown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species [A</a:t>
            </a:r>
            <a:r>
              <a:rPr lang="en-US" altLang="en-US" sz="2800" baseline="30000">
                <a:effectLst>
                  <a:outerShdw blurRad="38100" dist="38100" dir="2700000" algn="tl">
                    <a:srgbClr val="FFFFFF"/>
                  </a:outerShdw>
                </a:effectLst>
              </a:rPr>
              <a:t>*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] in terms of </a:t>
            </a:r>
            <a:r>
              <a:rPr lang="en-US" alt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known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[A] concentration.</a:t>
            </a:r>
            <a:endParaRPr lang="en-US" altLang="en-US"/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3324225" y="2244748"/>
            <a:ext cx="2390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/>
              <a:t>Solve for [A</a:t>
            </a:r>
            <a:r>
              <a:rPr lang="en-US" altLang="en-US" sz="2800" baseline="30000"/>
              <a:t>*</a:t>
            </a:r>
            <a:r>
              <a:rPr lang="en-US" altLang="en-US"/>
              <a:t>] </a:t>
            </a:r>
            <a:r>
              <a:rPr lang="en-US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</a:t>
            </a:r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5715000" y="1143000"/>
            <a:ext cx="23860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The </a:t>
            </a:r>
            <a:r>
              <a:rPr lang="en-US" altLang="en-US" u="sng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Steady State</a:t>
            </a:r>
            <a:endParaRPr lang="en-US" alt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Approximation </a:t>
            </a:r>
            <a:endParaRPr lang="en-US" altLang="en-US"/>
          </a:p>
        </p:txBody>
      </p:sp>
      <p:sp>
        <p:nvSpPr>
          <p:cNvPr id="29714" name="AutoShape 18"/>
          <p:cNvSpPr>
            <a:spLocks/>
          </p:cNvSpPr>
          <p:nvPr/>
        </p:nvSpPr>
        <p:spPr bwMode="auto">
          <a:xfrm>
            <a:off x="4724400" y="5257800"/>
            <a:ext cx="381000" cy="914400"/>
          </a:xfrm>
          <a:prstGeom prst="rightBrace">
            <a:avLst>
              <a:gd name="adj1" fmla="val 2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5105400" y="5105400"/>
            <a:ext cx="36972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Fundamental result of </a:t>
            </a:r>
          </a:p>
          <a:p>
            <a:pPr algn="ctr"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Lindemann “Unimolecular</a:t>
            </a:r>
          </a:p>
          <a:p>
            <a:pPr algn="ctr"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Reaction Mechanism”</a:t>
            </a:r>
          </a:p>
        </p:txBody>
      </p:sp>
      <p:sp>
        <p:nvSpPr>
          <p:cNvPr id="29716" name="AutoShape 20"/>
          <p:cNvSpPr>
            <a:spLocks/>
          </p:cNvSpPr>
          <p:nvPr/>
        </p:nvSpPr>
        <p:spPr bwMode="auto">
          <a:xfrm>
            <a:off x="5410200" y="1219200"/>
            <a:ext cx="228600" cy="685800"/>
          </a:xfrm>
          <a:prstGeom prst="rightBrace">
            <a:avLst>
              <a:gd name="adj1" fmla="val 25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288925" y="6308725"/>
            <a:ext cx="80899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Note, multistep mechanism leads to complex rate expression!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-46038"/>
            <a:ext cx="9144000" cy="584775"/>
          </a:xfrm>
          <a:prstGeom prst="rect">
            <a:avLst/>
          </a:prstGeom>
          <a:solidFill>
            <a:srgbClr val="FFD2DD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32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Lindemann</a:t>
            </a:r>
            <a:r>
              <a:rPr lang="en-US" alt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theory</a:t>
            </a:r>
            <a:endParaRPr lang="en-US" altLang="en-US" dirty="0">
              <a:solidFill>
                <a:srgbClr val="00206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812287"/>
              </p:ext>
            </p:extLst>
          </p:nvPr>
        </p:nvGraphicFramePr>
        <p:xfrm>
          <a:off x="3505200" y="2971800"/>
          <a:ext cx="21320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6" name="Equation" r:id="rId4" imgW="1041120" imgH="406080" progId="Equation.3">
                  <p:embed/>
                </p:oleObj>
              </mc:Choice>
              <mc:Fallback>
                <p:oleObj name="Equation" r:id="rId4" imgW="10411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971800"/>
                        <a:ext cx="2132013" cy="83185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1380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9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62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66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7575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"/>
                                        <p:tgtEl>
                                          <p:spTgt spid="2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5" grpId="0" build="p" autoUpdateAnimBg="0"/>
      <p:bldP spid="29707" grpId="0" autoUpdateAnimBg="0"/>
      <p:bldP spid="29711" grpId="0" autoUpdateAnimBg="0"/>
      <p:bldP spid="29712" grpId="0" autoUpdateAnimBg="0"/>
      <p:bldP spid="29714" grpId="0" animBg="1"/>
      <p:bldP spid="29715" grpId="0" autoUpdateAnimBg="0"/>
      <p:bldP spid="29716" grpId="0" animBg="1"/>
      <p:bldP spid="29717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76200" y="5766137"/>
            <a:ext cx="667054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i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At this point, it looks like Mr. </a:t>
            </a:r>
            <a:r>
              <a:rPr lang="en-US" altLang="en-US" sz="2000" i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Lindemann</a:t>
            </a:r>
            <a:r>
              <a:rPr lang="en-US" altLang="en-US" sz="2000" i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will have to hand</a:t>
            </a:r>
          </a:p>
          <a:p>
            <a:pPr>
              <a:defRPr/>
            </a:pPr>
            <a:r>
              <a:rPr lang="en-US" altLang="en-US" sz="2000" i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 his Theorists’ Club ID card since his scheme seems to </a:t>
            </a:r>
          </a:p>
          <a:p>
            <a:pPr>
              <a:defRPr/>
            </a:pPr>
            <a:r>
              <a:rPr lang="en-US" altLang="en-US" sz="2000" i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predict a second order kinetic dependence on [A]</a:t>
            </a:r>
            <a:r>
              <a:rPr lang="en-US" altLang="en-US" sz="2000" i="1" baseline="30000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  <a:r>
              <a:rPr lang="en-US" altLang="en-US" sz="2000" i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</a:t>
            </a: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304800" y="2911475"/>
            <a:ext cx="74009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This says the rate of decomposition of A</a:t>
            </a:r>
            <a:r>
              <a:rPr lang="en-US" altLang="en-US" sz="2800" baseline="30000">
                <a:effectLst>
                  <a:outerShdw blurRad="38100" dist="38100" dir="2700000" algn="tl">
                    <a:srgbClr val="FFFFFF"/>
                  </a:outerShdw>
                </a:effectLst>
              </a:rPr>
              <a:t>*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is much </a:t>
            </a:r>
            <a:r>
              <a:rPr lang="en-US" altLang="en-US" u="sng">
                <a:effectLst>
                  <a:outerShdw blurRad="38100" dist="38100" dir="2700000" algn="tl">
                    <a:srgbClr val="FFFFFF"/>
                  </a:outerShdw>
                </a:effectLst>
              </a:rPr>
              <a:t>faster</a:t>
            </a:r>
            <a:endParaRPr lang="en-US" alt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than the rate of deactivation.</a:t>
            </a:r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388937" y="3886200"/>
            <a:ext cx="5326063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Thus, </a:t>
            </a:r>
            <a:r>
              <a:rPr lang="en-US" altLang="en-US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dP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/</a:t>
            </a:r>
            <a:r>
              <a:rPr lang="en-US" altLang="en-US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dt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sym typeface="Symbol" pitchFamily="18" charset="2"/>
              </a:rPr>
              <a:t>  k</a:t>
            </a:r>
            <a:r>
              <a:rPr lang="en-US" altLang="en-US" baseline="-25000" dirty="0">
                <a:effectLst>
                  <a:outerShdw blurRad="38100" dist="38100" dir="2700000" algn="tl">
                    <a:srgbClr val="FFFFFF"/>
                  </a:outerShdw>
                </a:effectLst>
                <a:sym typeface="Symbol" pitchFamily="18" charset="2"/>
              </a:rPr>
              <a:t>1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sym typeface="Symbol" pitchFamily="18" charset="2"/>
              </a:rPr>
              <a:t>[A]</a:t>
            </a:r>
            <a:r>
              <a:rPr lang="en-US" altLang="en-US" baseline="38000" dirty="0">
                <a:effectLst>
                  <a:outerShdw blurRad="38100" dist="38100" dir="2700000" algn="tl">
                    <a:srgbClr val="FFFFFF"/>
                  </a:outerShdw>
                </a:effectLst>
                <a:sym typeface="Symbol" pitchFamily="18" charset="2"/>
              </a:rPr>
              <a:t>2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sym typeface="Symbol" pitchFamily="18" charset="2"/>
              </a:rPr>
              <a:t> </a:t>
            </a: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2nd order in [A]</a:t>
            </a:r>
            <a:r>
              <a:rPr lang="en-US" altLang="en-US" dirty="0"/>
              <a:t> </a:t>
            </a:r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507206" y="1676400"/>
            <a:ext cx="2792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Two Limiting Cases</a:t>
            </a:r>
            <a:endParaRPr lang="en-US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304800" y="2225675"/>
            <a:ext cx="1364476" cy="46166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I</a:t>
            </a:r>
            <a:r>
              <a:rPr lang="en-US" altLang="en-US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) Case-I</a:t>
            </a:r>
            <a:endParaRPr lang="en-US" altLang="en-US" dirty="0"/>
          </a:p>
        </p:txBody>
      </p:sp>
      <p:graphicFrame>
        <p:nvGraphicFramePr>
          <p:cNvPr id="3074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8728"/>
              </p:ext>
            </p:extLst>
          </p:nvPr>
        </p:nvGraphicFramePr>
        <p:xfrm>
          <a:off x="694828" y="608066"/>
          <a:ext cx="38481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0" name="Equation" r:id="rId3" imgW="1879560" imgH="406080" progId="Equation.3">
                  <p:embed/>
                </p:oleObj>
              </mc:Choice>
              <mc:Fallback>
                <p:oleObj name="Equation" r:id="rId3" imgW="18795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8" y="608066"/>
                        <a:ext cx="3848100" cy="83185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-46038"/>
            <a:ext cx="9144000" cy="584775"/>
          </a:xfrm>
          <a:prstGeom prst="rect">
            <a:avLst/>
          </a:prstGeom>
          <a:solidFill>
            <a:srgbClr val="FFD2DD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32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Lindemann</a:t>
            </a:r>
            <a:r>
              <a:rPr lang="en-US" alt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theory</a:t>
            </a:r>
            <a:endParaRPr lang="en-US" altLang="en-US" dirty="0">
              <a:solidFill>
                <a:srgbClr val="002060"/>
              </a:solidFill>
            </a:endParaRPr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3048000" y="2209800"/>
            <a:ext cx="1804988" cy="519113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</a:t>
            </a:r>
            <a:r>
              <a:rPr lang="en-US" altLang="en-US" sz="28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&gt;&gt;k</a:t>
            </a:r>
            <a:r>
              <a:rPr lang="en-US" altLang="en-US" sz="28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-1</a:t>
            </a:r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[A]</a:t>
            </a:r>
          </a:p>
        </p:txBody>
      </p:sp>
    </p:spTree>
    <p:extLst>
      <p:ext uri="{BB962C8B-B14F-4D97-AF65-F5344CB8AC3E}">
        <p14:creationId xmlns:p14="http://schemas.microsoft.com/office/powerpoint/2010/main" val="99315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30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"/>
                                        <p:tgtEl>
                                          <p:spTgt spid="3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"/>
                                        <p:tgtEl>
                                          <p:spTgt spid="3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1" grpId="0" autoUpdateAnimBg="0"/>
      <p:bldP spid="30732" grpId="0" autoUpdateAnimBg="0"/>
      <p:bldP spid="30736" grpId="0" animBg="1" autoUpdateAnimBg="0"/>
      <p:bldP spid="30739" grpId="0" autoUpdateAnimBg="0"/>
      <p:bldP spid="30740" grpId="0" animBg="1" autoUpdateAnimBg="0"/>
      <p:bldP spid="9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58738" y="1130300"/>
            <a:ext cx="4162425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Mechanism Elementary Steps:</a:t>
            </a:r>
            <a:endParaRPr lang="en-US" altLang="en-US"/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76200" y="76200"/>
            <a:ext cx="657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“Physical Interpretation” of this particular limit:</a:t>
            </a: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152400" y="1651000"/>
          <a:ext cx="2819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0" name="Equation" r:id="rId3" imgW="1270000" imgH="177800" progId="Equation.3">
                  <p:embed/>
                </p:oleObj>
              </mc:Choice>
              <mc:Fallback>
                <p:oleObj name="Equation" r:id="rId3" imgW="12700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51000"/>
                        <a:ext cx="2819400" cy="3937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152400" y="2197100"/>
          <a:ext cx="28956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1" name="Equation" r:id="rId5" imgW="1308100" imgH="177800" progId="Equation.3">
                  <p:embed/>
                </p:oleObj>
              </mc:Choice>
              <mc:Fallback>
                <p:oleObj name="Equation" r:id="rId5" imgW="1308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197100"/>
                        <a:ext cx="2895600" cy="392113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152400" y="2959100"/>
          <a:ext cx="1524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2" name="Equation" r:id="rId7" imgW="749300" imgH="177800" progId="Equation.3">
                  <p:embed/>
                </p:oleObj>
              </mc:Choice>
              <mc:Fallback>
                <p:oleObj name="Equation" r:id="rId7" imgW="749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959100"/>
                        <a:ext cx="1524000" cy="36195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92075" y="3949700"/>
            <a:ext cx="8823325" cy="19177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Reaction rate here is just the rate at which [A*] is formed since 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every A* formed falls apart to product P immediately. The rate of 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formation of A* is obtained from the first step: d[A*]/dt </a:t>
            </a:r>
            <a:r>
              <a:rPr lang="en-US" altLang="en-US"/>
              <a:t>= k</a:t>
            </a:r>
            <a:r>
              <a:rPr lang="en-US" altLang="en-US" baseline="-25000"/>
              <a:t>1</a:t>
            </a:r>
            <a:r>
              <a:rPr lang="en-US" altLang="en-US"/>
              <a:t>[A]</a:t>
            </a:r>
            <a:r>
              <a:rPr lang="en-US" altLang="en-US" baseline="30000"/>
              <a:t>2</a:t>
            </a:r>
            <a:endParaRPr lang="en-US" altLang="en-US"/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So the reaction becomes a simple binary collison model, second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order process in this limit.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3505200" y="1587500"/>
            <a:ext cx="989013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Step 1</a:t>
            </a:r>
            <a:endParaRPr lang="en-US" altLang="en-US"/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3505200" y="2120900"/>
            <a:ext cx="989013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Step 2</a:t>
            </a:r>
            <a:endParaRPr lang="en-US" alt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1999" name="Text Box 15"/>
          <p:cNvSpPr txBox="1">
            <a:spLocks noChangeArrowheads="1"/>
          </p:cNvSpPr>
          <p:nvPr/>
        </p:nvSpPr>
        <p:spPr bwMode="auto">
          <a:xfrm>
            <a:off x="3505200" y="2882900"/>
            <a:ext cx="989013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Step 3</a:t>
            </a:r>
            <a:endParaRPr lang="en-US" altLang="en-US"/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905000" y="504674"/>
            <a:ext cx="1804988" cy="519113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</a:t>
            </a:r>
            <a:r>
              <a:rPr lang="en-US" altLang="en-US" sz="28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&gt;&gt;k</a:t>
            </a:r>
            <a:r>
              <a:rPr lang="en-US" altLang="en-US" sz="28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-1</a:t>
            </a:r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[A]</a:t>
            </a: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228600" y="533399"/>
            <a:ext cx="1091966" cy="46166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Case-I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5989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4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"/>
                                        <p:tgtEl>
                                          <p:spTgt spid="4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8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37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625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7125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animBg="1" autoUpdateAnimBg="0"/>
      <p:bldP spid="41987" grpId="0" autoUpdateAnimBg="0"/>
      <p:bldP spid="41993" grpId="0" animBg="1" autoUpdateAnimBg="0"/>
      <p:bldP spid="41997" grpId="0" animBg="1" autoUpdateAnimBg="0"/>
      <p:bldP spid="41998" grpId="0" animBg="1" autoUpdateAnimBg="0"/>
      <p:bldP spid="41999" grpId="0" animBg="1" autoUpdateAnimBg="0"/>
      <p:bldP spid="42009" grpId="0" animBg="1" autoUpdateAnimBg="0"/>
      <p:bldP spid="12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322263" y="533400"/>
            <a:ext cx="1328737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(Case II)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322263" y="1189038"/>
            <a:ext cx="8597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This says there is an appreciable time lag between activation and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reaction.  Thus, a large amount of </a:t>
            </a:r>
            <a:r>
              <a:rPr lang="en-US" altLang="en-US" u="sng">
                <a:effectLst>
                  <a:outerShdw blurRad="38100" dist="38100" dir="2700000" algn="tl">
                    <a:srgbClr val="FFFFFF"/>
                  </a:outerShdw>
                </a:effectLst>
              </a:rPr>
              <a:t>deactivation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occurs.</a:t>
            </a: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322263" y="2867025"/>
            <a:ext cx="84756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Note that k</a:t>
            </a:r>
            <a:r>
              <a:rPr lang="en-US" altLang="en-US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-1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[A] is pressure dependent.  Gets larger as pressure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increases {P</a:t>
            </a:r>
            <a:r>
              <a:rPr lang="en-US" altLang="en-US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A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=(n</a:t>
            </a:r>
            <a:r>
              <a:rPr lang="en-US" altLang="en-US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A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/V)RT = [A]RT}. Thus, k</a:t>
            </a:r>
            <a:r>
              <a:rPr lang="en-US" altLang="en-US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-1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[A] &gt;&gt; k</a:t>
            </a:r>
            <a:r>
              <a:rPr lang="en-US" altLang="en-US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is a good 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				approxmation at high pressures.</a:t>
            </a:r>
          </a:p>
        </p:txBody>
      </p: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322263" y="3887788"/>
            <a:ext cx="5649912" cy="987425"/>
            <a:chOff x="1584" y="2208"/>
            <a:chExt cx="3559" cy="622"/>
          </a:xfrm>
        </p:grpSpPr>
        <p:graphicFrame>
          <p:nvGraphicFramePr>
            <p:cNvPr id="75784" name="Object 13"/>
            <p:cNvGraphicFramePr>
              <a:graphicFrameLocks noChangeAspect="1"/>
            </p:cNvGraphicFramePr>
            <p:nvPr/>
          </p:nvGraphicFramePr>
          <p:xfrm>
            <a:off x="1584" y="2208"/>
            <a:ext cx="1344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46" name="Equation" r:id="rId3" imgW="990600" imgH="457200" progId="Equation.3">
                    <p:embed/>
                  </p:oleObj>
                </mc:Choice>
                <mc:Fallback>
                  <p:oleObj name="Equation" r:id="rId3" imgW="9906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208"/>
                          <a:ext cx="1344" cy="622"/>
                        </a:xfrm>
                        <a:prstGeom prst="rect">
                          <a:avLst/>
                        </a:prstGeom>
                        <a:solidFill>
                          <a:schemeClr val="hlink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3014" y="2390"/>
              <a:ext cx="2129" cy="28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1</a:t>
              </a:r>
              <a:r>
                <a:rPr lang="en-US" altLang="en-US" baseline="3000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st</a:t>
              </a:r>
              <a:r>
                <a: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order in A (apparent)</a:t>
              </a:r>
              <a:endParaRPr lang="en-US" altLang="en-US"/>
            </a:p>
          </p:txBody>
        </p:sp>
      </p:grpSp>
      <p:sp>
        <p:nvSpPr>
          <p:cNvPr id="31761" name="Text Box 17"/>
          <p:cNvSpPr txBox="1">
            <a:spLocks noChangeArrowheads="1"/>
          </p:cNvSpPr>
          <p:nvPr/>
        </p:nvSpPr>
        <p:spPr bwMode="auto">
          <a:xfrm>
            <a:off x="322263" y="5730875"/>
            <a:ext cx="88217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[More careful investigation of “unimolecular” decomp. showed 2</a:t>
            </a:r>
            <a:r>
              <a:rPr lang="en-US" altLang="en-US" baseline="30000">
                <a:effectLst>
                  <a:outerShdw blurRad="38100" dist="38100" dir="2700000" algn="tl">
                    <a:srgbClr val="FFFFFF"/>
                  </a:outerShdw>
                </a:effectLst>
              </a:rPr>
              <a:t>nd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order kinetics at </a:t>
            </a:r>
            <a:r>
              <a:rPr lang="en-US" alt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low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pressure.]</a:t>
            </a:r>
          </a:p>
        </p:txBody>
      </p:sp>
      <p:graphicFrame>
        <p:nvGraphicFramePr>
          <p:cNvPr id="31762" name="Object 18"/>
          <p:cNvGraphicFramePr>
            <a:graphicFrameLocks noChangeAspect="1"/>
          </p:cNvGraphicFramePr>
          <p:nvPr/>
        </p:nvGraphicFramePr>
        <p:xfrm>
          <a:off x="3886200" y="304800"/>
          <a:ext cx="4419600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7" name="Equation" r:id="rId5" imgW="2159000" imgH="419100" progId="Equation.3">
                  <p:embed/>
                </p:oleObj>
              </mc:Choice>
              <mc:Fallback>
                <p:oleObj name="Equation" r:id="rId5" imgW="2159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04800"/>
                        <a:ext cx="4419600" cy="858838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4433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76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3" grpId="0" animBg="1" autoUpdateAnimBg="0"/>
      <p:bldP spid="31754" grpId="0" autoUpdateAnimBg="0"/>
      <p:bldP spid="31756" grpId="0" autoUpdateAnimBg="0"/>
      <p:bldP spid="31761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58738" y="869950"/>
            <a:ext cx="4162425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Mechanism Elementary Steps:</a:t>
            </a:r>
            <a:endParaRPr lang="en-US" altLang="en-US"/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76200" y="76200"/>
            <a:ext cx="657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“Physical Interpretation” of this particular limit:</a:t>
            </a: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152400" y="1390650"/>
          <a:ext cx="2819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8" name="Equation" r:id="rId4" imgW="1270000" imgH="177800" progId="Equation.3">
                  <p:embed/>
                </p:oleObj>
              </mc:Choice>
              <mc:Fallback>
                <p:oleObj name="Equation" r:id="rId4" imgW="12700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390650"/>
                        <a:ext cx="2819400" cy="3937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152400" y="1936750"/>
          <a:ext cx="28956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9" name="Equation" r:id="rId6" imgW="1308100" imgH="177800" progId="Equation.3">
                  <p:embed/>
                </p:oleObj>
              </mc:Choice>
              <mc:Fallback>
                <p:oleObj name="Equation" r:id="rId6" imgW="1308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936750"/>
                        <a:ext cx="2895600" cy="392113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Object 6"/>
          <p:cNvGraphicFramePr>
            <a:graphicFrameLocks noChangeAspect="1"/>
          </p:cNvGraphicFramePr>
          <p:nvPr/>
        </p:nvGraphicFramePr>
        <p:xfrm>
          <a:off x="152400" y="2698750"/>
          <a:ext cx="1524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90" name="Equation" r:id="rId8" imgW="749300" imgH="177800" progId="Equation.3">
                  <p:embed/>
                </p:oleObj>
              </mc:Choice>
              <mc:Fallback>
                <p:oleObj name="Equation" r:id="rId8" imgW="749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698750"/>
                        <a:ext cx="1524000" cy="36195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92075" y="3689350"/>
            <a:ext cx="8551863" cy="11874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Reaction rate here is dP/dt = k</a:t>
            </a:r>
            <a:r>
              <a:rPr lang="en-US" altLang="en-US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 [A*] but the concentration of A*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is given by the “equilibrium” condition, </a:t>
            </a:r>
            <a:r>
              <a:rPr lang="en-US" altLang="en-US"/>
              <a:t>k</a:t>
            </a:r>
            <a:r>
              <a:rPr lang="en-US" altLang="en-US" baseline="-25000"/>
              <a:t>-1</a:t>
            </a:r>
            <a:r>
              <a:rPr lang="en-US" altLang="en-US"/>
              <a:t>[A*][A] = k</a:t>
            </a:r>
            <a:r>
              <a:rPr lang="en-US" altLang="en-US" baseline="-25000"/>
              <a:t>1</a:t>
            </a:r>
            <a:r>
              <a:rPr lang="en-US" altLang="en-US"/>
              <a:t>[A]</a:t>
            </a:r>
            <a:r>
              <a:rPr lang="en-US" altLang="en-US" baseline="30000"/>
              <a:t>2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. So, 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solving for [A*] gives: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3505200" y="1327150"/>
            <a:ext cx="989013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Step 1</a:t>
            </a:r>
            <a:endParaRPr lang="en-US" altLang="en-US"/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3505200" y="1860550"/>
            <a:ext cx="989013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Step 2</a:t>
            </a:r>
            <a:endParaRPr lang="en-US" alt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3505200" y="2622550"/>
            <a:ext cx="989013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Step 3</a:t>
            </a:r>
            <a:endParaRPr lang="en-US" altLang="en-US"/>
          </a:p>
        </p:txBody>
      </p:sp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212725" y="5730875"/>
            <a:ext cx="87995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Result is that [A*] scales linearly with [A] and rate, dP/dt = k</a:t>
            </a:r>
            <a:r>
              <a:rPr lang="en-US" altLang="en-US" sz="2400" baseline="-25000">
                <a:solidFill>
                  <a:schemeClr val="tx1"/>
                </a:solidFill>
              </a:rPr>
              <a:t>2</a:t>
            </a:r>
            <a:r>
              <a:rPr lang="en-US" altLang="en-US" sz="2400">
                <a:solidFill>
                  <a:schemeClr val="tx1"/>
                </a:solidFill>
              </a:rPr>
              <a:t>[A*]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also scales linearly with [A].</a:t>
            </a:r>
          </a:p>
        </p:txBody>
      </p:sp>
      <p:sp>
        <p:nvSpPr>
          <p:cNvPr id="44052" name="Text Box 20"/>
          <p:cNvSpPr txBox="1">
            <a:spLocks noChangeArrowheads="1"/>
          </p:cNvSpPr>
          <p:nvPr/>
        </p:nvSpPr>
        <p:spPr bwMode="auto">
          <a:xfrm>
            <a:off x="6705600" y="304800"/>
            <a:ext cx="1804988" cy="519113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</a:t>
            </a:r>
            <a:r>
              <a:rPr lang="en-US" altLang="en-US" sz="28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&lt;&lt;k</a:t>
            </a:r>
            <a:r>
              <a:rPr lang="en-US" altLang="en-US" sz="28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-1</a:t>
            </a:r>
            <a:r>
              <a:rPr lang="en-US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[A]</a:t>
            </a:r>
          </a:p>
        </p:txBody>
      </p:sp>
    </p:spTree>
    <p:extLst>
      <p:ext uri="{BB962C8B-B14F-4D97-AF65-F5344CB8AC3E}">
        <p14:creationId xmlns:p14="http://schemas.microsoft.com/office/powerpoint/2010/main" val="20342991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4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"/>
                                        <p:tgtEl>
                                          <p:spTgt spid="4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87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37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625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12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animBg="1" autoUpdateAnimBg="0"/>
      <p:bldP spid="44035" grpId="0" autoUpdateAnimBg="0"/>
      <p:bldP spid="44039" grpId="0" animBg="1" autoUpdateAnimBg="0"/>
      <p:bldP spid="44040" grpId="0" animBg="1" autoUpdateAnimBg="0"/>
      <p:bldP spid="44041" grpId="0" animBg="1" autoUpdateAnimBg="0"/>
      <p:bldP spid="44042" grpId="0" animBg="1" autoUpdateAnimBg="0"/>
      <p:bldP spid="44051" grpId="0" autoUpdateAnimBg="0"/>
      <p:bldP spid="44052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1"/>
          <p:cNvSpPr txBox="1">
            <a:spLocks noChangeArrowheads="1"/>
          </p:cNvSpPr>
          <p:nvPr/>
        </p:nvSpPr>
        <p:spPr bwMode="auto">
          <a:xfrm>
            <a:off x="-17482" y="1137"/>
            <a:ext cx="9161481" cy="461963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b="1" dirty="0">
                <a:solidFill>
                  <a:srgbClr val="00197D"/>
                </a:solidFill>
              </a:rPr>
              <a:t>Kinetics of reversible reactions</a:t>
            </a:r>
          </a:p>
        </p:txBody>
      </p:sp>
      <p:sp>
        <p:nvSpPr>
          <p:cNvPr id="65539" name="TextBox 2"/>
          <p:cNvSpPr txBox="1">
            <a:spLocks noChangeArrowheads="1"/>
          </p:cNvSpPr>
          <p:nvPr/>
        </p:nvSpPr>
        <p:spPr bwMode="auto">
          <a:xfrm>
            <a:off x="1981200" y="1828800"/>
            <a:ext cx="1189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>
                <a:solidFill>
                  <a:schemeClr val="tx1"/>
                </a:solidFill>
              </a:rPr>
              <a:t>CH</a:t>
            </a:r>
            <a:r>
              <a:rPr lang="en-IN" altLang="en-US" sz="2400" baseline="-25000">
                <a:solidFill>
                  <a:schemeClr val="tx1"/>
                </a:solidFill>
              </a:rPr>
              <a:t>3</a:t>
            </a:r>
            <a:r>
              <a:rPr lang="en-IN" altLang="en-US" sz="2400">
                <a:solidFill>
                  <a:schemeClr val="tx1"/>
                </a:solidFill>
              </a:rPr>
              <a:t>NC</a:t>
            </a:r>
          </a:p>
        </p:txBody>
      </p:sp>
      <p:cxnSp>
        <p:nvCxnSpPr>
          <p:cNvPr id="65540" name="Straight Arrow Connector 4"/>
          <p:cNvCxnSpPr>
            <a:cxnSpLocks noChangeShapeType="1"/>
          </p:cNvCxnSpPr>
          <p:nvPr/>
        </p:nvCxnSpPr>
        <p:spPr bwMode="auto">
          <a:xfrm>
            <a:off x="3352800" y="1981200"/>
            <a:ext cx="2057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1" name="Straight Arrow Connector 6"/>
          <p:cNvCxnSpPr>
            <a:cxnSpLocks noChangeShapeType="1"/>
          </p:cNvCxnSpPr>
          <p:nvPr/>
        </p:nvCxnSpPr>
        <p:spPr bwMode="auto">
          <a:xfrm flipH="1">
            <a:off x="3352800" y="2133600"/>
            <a:ext cx="2057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542" name="TextBox 7"/>
          <p:cNvSpPr txBox="1">
            <a:spLocks noChangeArrowheads="1"/>
          </p:cNvSpPr>
          <p:nvPr/>
        </p:nvSpPr>
        <p:spPr bwMode="auto">
          <a:xfrm>
            <a:off x="5499100" y="1814513"/>
            <a:ext cx="11890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>
                <a:solidFill>
                  <a:schemeClr val="tx1"/>
                </a:solidFill>
              </a:rPr>
              <a:t>CH</a:t>
            </a:r>
            <a:r>
              <a:rPr lang="en-IN" altLang="en-US" sz="2400" baseline="-25000">
                <a:solidFill>
                  <a:schemeClr val="tx1"/>
                </a:solidFill>
              </a:rPr>
              <a:t>3</a:t>
            </a:r>
            <a:r>
              <a:rPr lang="en-IN" altLang="en-US" sz="2400">
                <a:solidFill>
                  <a:schemeClr val="tx1"/>
                </a:solidFill>
              </a:rPr>
              <a:t>CN</a:t>
            </a:r>
          </a:p>
        </p:txBody>
      </p:sp>
      <p:sp>
        <p:nvSpPr>
          <p:cNvPr id="65544" name="TextBox 9"/>
          <p:cNvSpPr txBox="1">
            <a:spLocks noChangeArrowheads="1"/>
          </p:cNvSpPr>
          <p:nvPr/>
        </p:nvSpPr>
        <p:spPr bwMode="auto">
          <a:xfrm>
            <a:off x="4191000" y="1524000"/>
            <a:ext cx="452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>
                <a:solidFill>
                  <a:schemeClr val="tx1"/>
                </a:solidFill>
              </a:rPr>
              <a:t>k</a:t>
            </a:r>
            <a:r>
              <a:rPr lang="en-IN" altLang="en-US" sz="24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5545" name="TextBox 10"/>
          <p:cNvSpPr txBox="1">
            <a:spLocks noChangeArrowheads="1"/>
          </p:cNvSpPr>
          <p:nvPr/>
        </p:nvSpPr>
        <p:spPr bwMode="auto">
          <a:xfrm>
            <a:off x="4203700" y="2209800"/>
            <a:ext cx="520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>
                <a:solidFill>
                  <a:schemeClr val="tx1"/>
                </a:solidFill>
              </a:rPr>
              <a:t>k</a:t>
            </a:r>
            <a:r>
              <a:rPr lang="en-IN" altLang="en-US" sz="2400" baseline="-2500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2" name="Rectangle 1"/>
          <p:cNvSpPr/>
          <p:nvPr/>
        </p:nvSpPr>
        <p:spPr>
          <a:xfrm>
            <a:off x="2985920" y="3659833"/>
            <a:ext cx="29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see your </a:t>
            </a:r>
            <a:r>
              <a:rPr lang="en-US" b="1" dirty="0">
                <a:solidFill>
                  <a:srgbClr val="C00000"/>
                </a:solidFill>
              </a:rPr>
              <a:t>class note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C:\Users\tgoswami\Downloads\20170919_1304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0" y="633819"/>
            <a:ext cx="4346870" cy="591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7" name="Picture 3" descr="C:\Users\tgoswami\Downloads\20170919_1304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45982"/>
            <a:ext cx="4227382" cy="342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-17482" y="1137"/>
            <a:ext cx="9161481" cy="461963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b="1" dirty="0">
                <a:solidFill>
                  <a:srgbClr val="00197D"/>
                </a:solidFill>
              </a:rPr>
              <a:t>Kinetics of reversible reactions</a:t>
            </a:r>
          </a:p>
        </p:txBody>
      </p:sp>
    </p:spTree>
    <p:extLst>
      <p:ext uri="{BB962C8B-B14F-4D97-AF65-F5344CB8AC3E}">
        <p14:creationId xmlns:p14="http://schemas.microsoft.com/office/powerpoint/2010/main" val="620274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43000"/>
            <a:ext cx="8077200" cy="2667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/>
              <a:t>Concentration of Reactants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en-US" sz="2000" dirty="0" smtClean="0">
                <a:solidFill>
                  <a:srgbClr val="002060"/>
                </a:solidFill>
              </a:rPr>
              <a:t>As the concentration of reactants increases, so does the likelihood that reactant molecules will collide.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/>
              <a:t>Temperature</a:t>
            </a:r>
            <a:endParaRPr lang="en-US" altLang="en-US" sz="2400" dirty="0" smtClean="0"/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en-US" sz="2000" dirty="0" smtClean="0">
                <a:solidFill>
                  <a:srgbClr val="002060"/>
                </a:solidFill>
              </a:rPr>
              <a:t>At higher temperatures, reactant molecules have more kinetic energy, move faster, and collide more often and with greater energy.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/>
              <a:t>Catalysts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en-US" sz="2000" dirty="0" smtClean="0">
                <a:solidFill>
                  <a:srgbClr val="002060"/>
                </a:solidFill>
              </a:rPr>
              <a:t>Speed </a:t>
            </a:r>
            <a:r>
              <a:rPr lang="en-US" altLang="en-US" sz="2000" dirty="0" err="1" smtClean="0">
                <a:solidFill>
                  <a:srgbClr val="002060"/>
                </a:solidFill>
              </a:rPr>
              <a:t>rxn</a:t>
            </a:r>
            <a:r>
              <a:rPr lang="en-US" altLang="en-US" sz="2000" dirty="0" smtClean="0">
                <a:solidFill>
                  <a:srgbClr val="002060"/>
                </a:solidFill>
              </a:rPr>
              <a:t> by changing </a:t>
            </a:r>
            <a:br>
              <a:rPr lang="en-US" altLang="en-US" sz="2000" dirty="0" smtClean="0">
                <a:solidFill>
                  <a:srgbClr val="002060"/>
                </a:solidFill>
              </a:rPr>
            </a:br>
            <a:r>
              <a:rPr lang="en-US" altLang="en-US" sz="2000" dirty="0" smtClean="0">
                <a:solidFill>
                  <a:srgbClr val="002060"/>
                </a:solidFill>
              </a:rPr>
              <a:t>mechanism.</a:t>
            </a:r>
            <a:endParaRPr lang="en-US" altLang="en-US" sz="2400" dirty="0" smtClean="0">
              <a:solidFill>
                <a:srgbClr val="00206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pic>
        <p:nvPicPr>
          <p:cNvPr id="8196" name="Picture 4" descr="14_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10"/>
          <a:stretch>
            <a:fillRect/>
          </a:stretch>
        </p:blipFill>
        <p:spPr>
          <a:xfrm>
            <a:off x="4724400" y="3429000"/>
            <a:ext cx="3665538" cy="2281238"/>
          </a:xfrm>
        </p:spPr>
      </p:pic>
      <p:sp>
        <p:nvSpPr>
          <p:cNvPr id="2" name="TextBox 1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solidFill>
                  <a:srgbClr val="002060"/>
                </a:solidFill>
              </a:rPr>
              <a:t>Factors That Affect Reaction Rates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65216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65216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65216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65216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65216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65216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build="p" autoUpdateAnimBg="0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1"/>
          <p:cNvSpPr txBox="1">
            <a:spLocks noChangeArrowheads="1"/>
          </p:cNvSpPr>
          <p:nvPr/>
        </p:nvSpPr>
        <p:spPr bwMode="auto">
          <a:xfrm>
            <a:off x="0" y="0"/>
            <a:ext cx="9144000" cy="461963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b="1" dirty="0">
                <a:solidFill>
                  <a:srgbClr val="00197D"/>
                </a:solidFill>
              </a:rPr>
              <a:t>Kinetics of parallel reactions</a:t>
            </a:r>
          </a:p>
        </p:txBody>
      </p:sp>
      <p:pic>
        <p:nvPicPr>
          <p:cNvPr id="66563" name="Picture 2" descr="C:\Users\TAPASG~1\AppData\Local\Temp\Rar$DI26.8719\ch08f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1066800"/>
            <a:ext cx="2460625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TextBox 2"/>
          <p:cNvSpPr txBox="1">
            <a:spLocks noChangeArrowheads="1"/>
          </p:cNvSpPr>
          <p:nvPr/>
        </p:nvSpPr>
        <p:spPr bwMode="auto">
          <a:xfrm>
            <a:off x="4724400" y="1828800"/>
            <a:ext cx="939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>
                <a:solidFill>
                  <a:schemeClr val="tx1"/>
                </a:solidFill>
              </a:rPr>
              <a:t>H+O</a:t>
            </a:r>
            <a:r>
              <a:rPr lang="en-IN" altLang="en-US" sz="2400" baseline="-2500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6565" name="Straight Arrow Connector 4"/>
          <p:cNvCxnSpPr>
            <a:cxnSpLocks noChangeShapeType="1"/>
            <a:stCxn id="66564" idx="3"/>
          </p:cNvCxnSpPr>
          <p:nvPr/>
        </p:nvCxnSpPr>
        <p:spPr bwMode="auto">
          <a:xfrm>
            <a:off x="5664200" y="2058988"/>
            <a:ext cx="12700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566" name="TextBox 5"/>
          <p:cNvSpPr txBox="1">
            <a:spLocks noChangeArrowheads="1"/>
          </p:cNvSpPr>
          <p:nvPr/>
        </p:nvSpPr>
        <p:spPr bwMode="auto">
          <a:xfrm>
            <a:off x="7086600" y="1828800"/>
            <a:ext cx="1235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>
                <a:solidFill>
                  <a:schemeClr val="tx1"/>
                </a:solidFill>
              </a:rPr>
              <a:t>HO + O</a:t>
            </a:r>
          </a:p>
        </p:txBody>
      </p:sp>
      <p:cxnSp>
        <p:nvCxnSpPr>
          <p:cNvPr id="66567" name="Straight Arrow Connector 7"/>
          <p:cNvCxnSpPr>
            <a:cxnSpLocks noChangeShapeType="1"/>
          </p:cNvCxnSpPr>
          <p:nvPr/>
        </p:nvCxnSpPr>
        <p:spPr bwMode="auto">
          <a:xfrm>
            <a:off x="5222875" y="2290763"/>
            <a:ext cx="0" cy="12906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568" name="TextBox 8"/>
          <p:cNvSpPr txBox="1">
            <a:spLocks noChangeArrowheads="1"/>
          </p:cNvSpPr>
          <p:nvPr/>
        </p:nvSpPr>
        <p:spPr bwMode="auto">
          <a:xfrm>
            <a:off x="4865688" y="3673475"/>
            <a:ext cx="76041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>
                <a:solidFill>
                  <a:schemeClr val="tx1"/>
                </a:solidFill>
              </a:rPr>
              <a:t>HO</a:t>
            </a:r>
            <a:r>
              <a:rPr lang="en-IN" altLang="en-US" sz="24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6569" name="TextBox 9"/>
          <p:cNvSpPr txBox="1">
            <a:spLocks noChangeArrowheads="1"/>
          </p:cNvSpPr>
          <p:nvPr/>
        </p:nvSpPr>
        <p:spPr bwMode="auto">
          <a:xfrm>
            <a:off x="6019800" y="1600200"/>
            <a:ext cx="452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>
                <a:solidFill>
                  <a:schemeClr val="tx1"/>
                </a:solidFill>
              </a:rPr>
              <a:t>k</a:t>
            </a:r>
            <a:r>
              <a:rPr lang="en-IN" altLang="en-US" sz="24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570" name="TextBox 11"/>
          <p:cNvSpPr txBox="1">
            <a:spLocks noChangeArrowheads="1"/>
          </p:cNvSpPr>
          <p:nvPr/>
        </p:nvSpPr>
        <p:spPr bwMode="auto">
          <a:xfrm>
            <a:off x="4640263" y="2705100"/>
            <a:ext cx="452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>
                <a:solidFill>
                  <a:schemeClr val="tx1"/>
                </a:solidFill>
              </a:rPr>
              <a:t>k</a:t>
            </a:r>
            <a:r>
              <a:rPr lang="en-IN" altLang="en-US" sz="2400" baseline="-25000">
                <a:solidFill>
                  <a:schemeClr val="tx1"/>
                </a:solidFill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3911"/>
            <a:ext cx="6781799" cy="647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0" y="0"/>
            <a:ext cx="9144000" cy="461963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b="1" dirty="0">
                <a:solidFill>
                  <a:srgbClr val="00197D"/>
                </a:solidFill>
              </a:rPr>
              <a:t>Kinetics of parallel reactions</a:t>
            </a:r>
          </a:p>
        </p:txBody>
      </p:sp>
    </p:spTree>
    <p:extLst>
      <p:ext uri="{BB962C8B-B14F-4D97-AF65-F5344CB8AC3E}">
        <p14:creationId xmlns:p14="http://schemas.microsoft.com/office/powerpoint/2010/main" val="1393012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1"/>
          <p:cNvSpPr txBox="1">
            <a:spLocks noChangeArrowheads="1"/>
          </p:cNvSpPr>
          <p:nvPr/>
        </p:nvSpPr>
        <p:spPr bwMode="auto">
          <a:xfrm>
            <a:off x="0" y="0"/>
            <a:ext cx="9143999" cy="461963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b="1" dirty="0">
                <a:solidFill>
                  <a:srgbClr val="00197D"/>
                </a:solidFill>
              </a:rPr>
              <a:t>Kinetics of consecutive reactions</a:t>
            </a:r>
          </a:p>
        </p:txBody>
      </p:sp>
      <p:pic>
        <p:nvPicPr>
          <p:cNvPr id="67587" name="Picture 2" descr="C:\Users\TAPASG~1\AppData\Local\Temp\Rar$DI20.9047\ch08f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04"/>
          <a:stretch/>
        </p:blipFill>
        <p:spPr bwMode="auto">
          <a:xfrm>
            <a:off x="228600" y="901700"/>
            <a:ext cx="2597092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6320135"/>
            <a:ext cx="7500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deviation of [A], [B] and [C], see your </a:t>
            </a:r>
            <a:r>
              <a:rPr lang="en-US" b="1" dirty="0" smtClean="0">
                <a:solidFill>
                  <a:srgbClr val="C00000"/>
                </a:solidFill>
              </a:rPr>
              <a:t>class note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1" y="4267200"/>
            <a:ext cx="2009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800600"/>
            <a:ext cx="37909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5" y="5562600"/>
            <a:ext cx="411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81175"/>
            <a:ext cx="1762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38375"/>
            <a:ext cx="24384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TAPASG~1\AppData\Local\Temp\Rar$DI20.9047\ch08f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7" r="26271"/>
          <a:stretch/>
        </p:blipFill>
        <p:spPr bwMode="auto">
          <a:xfrm>
            <a:off x="5943600" y="838200"/>
            <a:ext cx="2361062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733550"/>
            <a:ext cx="1781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83" y="2209800"/>
            <a:ext cx="24479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21181" y="7575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 bwMode="auto">
          <a:xfrm flipV="1">
            <a:off x="3011031" y="986135"/>
            <a:ext cx="759442" cy="22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770473" y="7575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 flipV="1">
            <a:off x="4160323" y="986135"/>
            <a:ext cx="994793" cy="22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155116" y="7575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24200" y="528935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4424432" y="528935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Catalysts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772400" cy="2362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Catalysts increase the rate of a reaction by decreasing the activation energy of the reaction.</a:t>
            </a:r>
          </a:p>
          <a:p>
            <a:pPr eaLnBrk="1" hangingPunct="1"/>
            <a:r>
              <a:rPr lang="en-US" altLang="en-US" sz="2800" smtClean="0"/>
              <a:t>Catalysts change the mechanism by which the process occurs.</a:t>
            </a:r>
          </a:p>
        </p:txBody>
      </p:sp>
      <p:pic>
        <p:nvPicPr>
          <p:cNvPr id="77828" name="Picture 7" descr="14_2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1"/>
          <a:stretch>
            <a:fillRect/>
          </a:stretch>
        </p:blipFill>
        <p:spPr>
          <a:xfrm>
            <a:off x="838200" y="3962400"/>
            <a:ext cx="4267200" cy="269240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792540"/>
            <a:ext cx="8305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For the following reaction H</a:t>
            </a:r>
            <a:r>
              <a:rPr lang="en-GB" baseline="-25000" dirty="0"/>
              <a:t>2 </a:t>
            </a:r>
            <a:r>
              <a:rPr lang="en-GB" dirty="0"/>
              <a:t>(g) + I</a:t>
            </a:r>
            <a:r>
              <a:rPr lang="en-GB" baseline="-25000" dirty="0"/>
              <a:t>2 </a:t>
            </a:r>
            <a:r>
              <a:rPr lang="en-GB" dirty="0"/>
              <a:t>(g) </a:t>
            </a:r>
            <a:r>
              <a:rPr lang="en-GB" dirty="0">
                <a:sym typeface="Symbol"/>
              </a:rPr>
              <a:t></a:t>
            </a:r>
            <a:r>
              <a:rPr lang="en-GB" dirty="0"/>
              <a:t> 2 HI (g), the initial rate of formation of hydrogen iodide was found to be 3.2 × 10</a:t>
            </a:r>
            <a:r>
              <a:rPr lang="en-GB" baseline="30000" dirty="0"/>
              <a:t>-3</a:t>
            </a:r>
            <a:r>
              <a:rPr lang="en-GB" dirty="0"/>
              <a:t> </a:t>
            </a:r>
            <a:r>
              <a:rPr lang="en-GB" dirty="0" err="1"/>
              <a:t>mol</a:t>
            </a:r>
            <a:r>
              <a:rPr lang="en-GB" dirty="0"/>
              <a:t> dm</a:t>
            </a:r>
            <a:r>
              <a:rPr lang="en-GB" baseline="30000" dirty="0"/>
              <a:t>-3</a:t>
            </a:r>
            <a:r>
              <a:rPr lang="en-GB" dirty="0"/>
              <a:t> s</a:t>
            </a:r>
            <a:r>
              <a:rPr lang="en-GB" baseline="30000" dirty="0"/>
              <a:t>-1</a:t>
            </a:r>
            <a:r>
              <a:rPr lang="en-GB" dirty="0"/>
              <a:t>. What is the initial rate of consumption of H</a:t>
            </a:r>
            <a:r>
              <a:rPr lang="en-GB" baseline="-25000" dirty="0"/>
              <a:t>2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8100" y="2527641"/>
            <a:ext cx="89535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1.6 × 10</a:t>
            </a:r>
            <a:r>
              <a:rPr kumimoji="0" lang="en-GB" altLang="en-US" sz="18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-3</a:t>
            </a:r>
            <a:r>
              <a: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</a:t>
            </a:r>
            <a:r>
              <a:rPr kumimoji="0" lang="en-GB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mol</a:t>
            </a:r>
            <a:r>
              <a: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dm</a:t>
            </a:r>
            <a:r>
              <a:rPr kumimoji="0" lang="en-GB" altLang="en-US" sz="18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-3</a:t>
            </a:r>
            <a:r>
              <a: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s</a:t>
            </a:r>
            <a:r>
              <a:rPr kumimoji="0" lang="en-GB" altLang="en-US" sz="18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-1</a:t>
            </a:r>
            <a:r>
              <a: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.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r>
              <a:rPr kumimoji="0" lang="en-GB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Feedback:</a:t>
            </a:r>
            <a:r>
              <a: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Correct. Use the stoichiometric equation to determine the relationship between the number of moles of HI formed relative to the number of moles of H</a:t>
            </a:r>
            <a:r>
              <a:rPr kumimoji="0" lang="en-GB" altLang="en-US" sz="1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2</a:t>
            </a:r>
            <a:r>
              <a: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and I</a:t>
            </a:r>
            <a:r>
              <a:rPr kumimoji="0" lang="en-GB" altLang="en-US" sz="1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2</a:t>
            </a:r>
            <a:r>
              <a: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consumed in the reaction. The initial rate of formation of HI = 2 × initial rate of consumption of H</a:t>
            </a:r>
            <a:r>
              <a:rPr kumimoji="0" lang="en-GB" altLang="en-US" sz="1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2</a:t>
            </a:r>
            <a:r>
              <a: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. Thus, the initial rate of consumption of H</a:t>
            </a:r>
            <a:r>
              <a:rPr kumimoji="0" lang="en-GB" altLang="en-US" sz="1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2</a:t>
            </a:r>
            <a:r>
              <a: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=1/2 </a:t>
            </a:r>
            <a:r>
              <a:rPr lang="en-GB" sz="1800" dirty="0"/>
              <a:t>× initial rate of formation of HI.</a:t>
            </a: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</a:t>
            </a:r>
            <a:endParaRPr kumimoji="0" lang="en-GB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Practice problem-1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41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" y="854745"/>
            <a:ext cx="6996111" cy="219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52651"/>
            <a:ext cx="6553200" cy="299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-4465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Practice problem-2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4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4" y="1038225"/>
            <a:ext cx="746519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Solution to Practice problem-2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88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86131"/>
            <a:ext cx="7391400" cy="152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19244"/>
            <a:ext cx="6227342" cy="146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981575"/>
            <a:ext cx="27908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Practice problem-3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64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1" y="495172"/>
            <a:ext cx="8383630" cy="171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2133600"/>
            <a:ext cx="555117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Practice problem-4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08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82622"/>
            <a:ext cx="8915400" cy="59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-4465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Practice problem-5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33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4"/>
          <p:cNvSpPr txBox="1">
            <a:spLocks noChangeArrowheads="1"/>
          </p:cNvSpPr>
          <p:nvPr/>
        </p:nvSpPr>
        <p:spPr bwMode="auto">
          <a:xfrm>
            <a:off x="1" y="2132753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600" b="1" dirty="0">
                <a:solidFill>
                  <a:srgbClr val="7030A0"/>
                </a:solidFill>
              </a:rPr>
              <a:t>Methods </a:t>
            </a:r>
            <a:r>
              <a:rPr lang="en-IN" altLang="en-US" sz="3600" b="1" dirty="0" smtClean="0">
                <a:solidFill>
                  <a:srgbClr val="7030A0"/>
                </a:solidFill>
              </a:rPr>
              <a:t>to </a:t>
            </a:r>
            <a:r>
              <a:rPr lang="en-IN" altLang="en-US" sz="3600" b="1" dirty="0">
                <a:solidFill>
                  <a:srgbClr val="7030A0"/>
                </a:solidFill>
              </a:rPr>
              <a:t>determine order and rate constant</a:t>
            </a:r>
          </a:p>
        </p:txBody>
      </p:sp>
    </p:spTree>
    <p:extLst>
      <p:ext uri="{BB962C8B-B14F-4D97-AF65-F5344CB8AC3E}">
        <p14:creationId xmlns:p14="http://schemas.microsoft.com/office/powerpoint/2010/main" val="57116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88330"/>
            <a:ext cx="8991600" cy="119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Practice problem-6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97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21336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Reaction:   S</a:t>
            </a:r>
            <a:r>
              <a:rPr lang="en-US" altLang="en-US" sz="1800" baseline="-1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sz="1800" baseline="-1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en-US" sz="1800" baseline="36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+ 3I</a:t>
            </a:r>
            <a:r>
              <a:rPr lang="en-US" altLang="en-US" sz="1800" baseline="36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2SO</a:t>
            </a:r>
            <a:r>
              <a:rPr lang="en-US" altLang="en-US" sz="1800" baseline="-1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en-US" sz="1800" baseline="36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+ I</a:t>
            </a:r>
            <a:r>
              <a:rPr lang="en-US" altLang="en-US" sz="1800" baseline="-1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en-US" sz="1800" baseline="4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(a) Determine the order of the reaction w.r.t. each reactant. Write the </a:t>
            </a:r>
            <a:r>
              <a:rPr lang="en-US" alt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rate law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for the above reaction. 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(b) Calculate the </a:t>
            </a:r>
            <a:r>
              <a:rPr lang="en-US" alt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rate constant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and give its appropriate units.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(c) Calculate the reaction rate when each reactant concentration is 0.20 </a:t>
            </a:r>
            <a:r>
              <a:rPr lang="en-US" alt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609600"/>
            <a:ext cx="576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Determination of Rate Law using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Initial Rate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800" y="32766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C82E3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C82E3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C82E3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endParaRPr lang="en-US" altLang="en-US" sz="1100" kern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4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following data were obtain.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</a:t>
            </a:r>
            <a:endParaRPr lang="en-US" altLang="en-US" sz="2000" kern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0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en-US" sz="24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Expt.</a:t>
            </a:r>
            <a:r>
              <a:rPr lang="en-US" altLang="en-US" sz="20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en-US" sz="24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[S</a:t>
            </a:r>
            <a:r>
              <a:rPr lang="en-US" altLang="en-US" sz="2400" kern="0" baseline="-1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sz="2400" kern="0" baseline="-1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en-US" sz="2400" kern="0" baseline="4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altLang="en-US" sz="24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]	 [I</a:t>
            </a:r>
            <a:r>
              <a:rPr lang="en-US" altLang="en-US" sz="2400" kern="0" baseline="4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4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]		Initial Rate,</a:t>
            </a:r>
            <a:r>
              <a:rPr lang="en-US" altLang="en-US" sz="20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0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#		</a:t>
            </a:r>
            <a:r>
              <a:rPr lang="es-ES" altLang="en-US" sz="20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(mol/L)	(mol/L)	(mol/</a:t>
            </a:r>
            <a:r>
              <a:rPr lang="es-ES" altLang="en-US" sz="2000" kern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L.s</a:t>
            </a:r>
            <a:r>
              <a:rPr lang="es-ES" altLang="en-US" sz="20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altLang="en-US" sz="20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</a:t>
            </a:r>
            <a:endParaRPr lang="en-US" altLang="en-US" sz="2000" kern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0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en-US" sz="24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		0.036		0.060		1.5 x 10</a:t>
            </a:r>
            <a:r>
              <a:rPr lang="en-US" altLang="en-US" sz="2400" kern="0" baseline="4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-5</a:t>
            </a:r>
          </a:p>
          <a:p>
            <a:pPr>
              <a:lnSpc>
                <a:spcPct val="80000"/>
              </a:lnSpc>
            </a:pPr>
            <a:r>
              <a:rPr lang="en-US" altLang="en-US" sz="24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2		0.072		0.060		2.9 x 10</a:t>
            </a:r>
            <a:r>
              <a:rPr lang="en-US" altLang="en-US" sz="2400" kern="0" baseline="4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-5</a:t>
            </a:r>
            <a:endParaRPr lang="en-US" altLang="en-US" sz="2400" kern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4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3		0.036		0.120		2.9 x 10</a:t>
            </a:r>
            <a:r>
              <a:rPr lang="en-US" altLang="en-US" sz="2400" kern="0" baseline="4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-5</a:t>
            </a:r>
            <a:endParaRPr lang="en-US" altLang="en-US" sz="2400" kern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000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</a:t>
            </a:r>
            <a:endParaRPr lang="en-US" altLang="en-US" sz="2000" kern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Practice problem-7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83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85800"/>
            <a:ext cx="7772400" cy="4114800"/>
          </a:xfrm>
        </p:spPr>
        <p:txBody>
          <a:bodyPr/>
          <a:lstStyle/>
          <a:p>
            <a:r>
              <a:rPr lang="en-US" altLang="en-US" sz="2800" u="sng" dirty="0">
                <a:latin typeface="Times New Roman" pitchFamily="18" charset="0"/>
                <a:cs typeface="Times New Roman" pitchFamily="18" charset="0"/>
              </a:rPr>
              <a:t>Solution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: The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rate law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 =  Rate =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[S</a:t>
            </a:r>
            <a:r>
              <a:rPr lang="en-US" altLang="en-US" sz="2800" baseline="-12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sz="2800" baseline="-12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en-US" sz="2800" baseline="40000" dirty="0"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en-US" sz="2800" b="1" i="1" baseline="38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[I</a:t>
            </a:r>
            <a:r>
              <a:rPr lang="en-US" altLang="en-US" sz="2800" baseline="4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en-US" sz="2800" b="1" i="1" baseline="380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>
              <a:buFontTx/>
              <a:buNone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	here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are rate orders.</a:t>
            </a:r>
          </a:p>
          <a:p>
            <a:pPr lvl="1"/>
            <a:endParaRPr lang="en-US" alt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(a) Calculation of rate order, </a:t>
            </a:r>
            <a:r>
              <a:rPr lang="en-US" altLang="en-US" sz="28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66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789652"/>
              </p:ext>
            </p:extLst>
          </p:nvPr>
        </p:nvGraphicFramePr>
        <p:xfrm>
          <a:off x="1371600" y="2636837"/>
          <a:ext cx="6781800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2" name="Equation" r:id="rId3" imgW="3009900" imgH="889000" progId="Equation.3">
                  <p:embed/>
                </p:oleObj>
              </mc:Choice>
              <mc:Fallback>
                <p:oleObj name="Equation" r:id="rId3" imgW="30099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636837"/>
                        <a:ext cx="6781800" cy="2011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Solution to Practice problem-7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46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57200"/>
            <a:ext cx="9144000" cy="4906963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(b) Calculation of rate order,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: </a:t>
            </a:r>
            <a:endParaRPr lang="en-US" alt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  <a:p>
            <a:endParaRPr lang="es-E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reaction is first order w.r.t. [S</a:t>
            </a:r>
            <a:r>
              <a:rPr lang="en-US" altLang="en-US" sz="2000" baseline="-12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sz="2000" baseline="-12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en-US" sz="2000" baseline="40000" dirty="0"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] and [I</a:t>
            </a:r>
            <a:r>
              <a:rPr lang="en-US" altLang="en-US" sz="2000" baseline="4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marL="0" indent="0">
              <a:buNone/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Rate =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[S</a:t>
            </a:r>
            <a:r>
              <a:rPr lang="en-US" altLang="en-US" sz="2400" baseline="-12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sz="2400" baseline="-12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en-US" sz="2400" baseline="40000" dirty="0"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][I</a:t>
            </a:r>
            <a:r>
              <a:rPr lang="en-US" altLang="en-US" sz="2400" baseline="4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067731"/>
              </p:ext>
            </p:extLst>
          </p:nvPr>
        </p:nvGraphicFramePr>
        <p:xfrm>
          <a:off x="2057400" y="914400"/>
          <a:ext cx="5822950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5" name="Equation" r:id="rId3" imgW="2539800" imgH="799920" progId="Equation.3">
                  <p:embed/>
                </p:oleObj>
              </mc:Choice>
              <mc:Fallback>
                <p:oleObj name="Equation" r:id="rId3" imgW="253980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914400"/>
                        <a:ext cx="5822950" cy="184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C82E3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C82E3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C82E3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endParaRPr lang="en-US" altLang="en-US" kern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i="1" kern="0" dirty="0" smtClean="0">
                <a:latin typeface="Times New Roman" pitchFamily="18" charset="0"/>
                <a:cs typeface="Times New Roman" pitchFamily="18" charset="0"/>
              </a:rPr>
              <a:t>Rate constant</a:t>
            </a:r>
            <a:r>
              <a:rPr lang="en-US" altLang="en-US" sz="2800" kern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800" i="1" kern="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800" kern="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en-US" kern="0" dirty="0" smtClean="0">
                <a:latin typeface="Times New Roman" pitchFamily="18" charset="0"/>
                <a:cs typeface="Times New Roman" pitchFamily="18" charset="0"/>
              </a:rPr>
              <a:t>=                                                    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kern="0" dirty="0" smtClean="0">
                <a:latin typeface="Times New Roman" pitchFamily="18" charset="0"/>
                <a:cs typeface="Times New Roman" pitchFamily="18" charset="0"/>
              </a:rPr>
              <a:t>                                   </a:t>
            </a:r>
            <a:r>
              <a:rPr lang="en-US" altLang="en-US" sz="2000" kern="0" dirty="0" smtClean="0">
                <a:latin typeface="Times New Roman" pitchFamily="18" charset="0"/>
                <a:cs typeface="Times New Roman" pitchFamily="18" charset="0"/>
              </a:rPr>
              <a:t>= 6.6 x 10</a:t>
            </a:r>
            <a:r>
              <a:rPr lang="en-US" altLang="en-US" sz="2000" kern="0" baseline="40000" dirty="0" smtClean="0"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en-US" altLang="en-US" sz="2000" kern="0" dirty="0" smtClean="0">
                <a:latin typeface="Times New Roman" pitchFamily="18" charset="0"/>
                <a:cs typeface="Times New Roman" pitchFamily="18" charset="0"/>
              </a:rPr>
              <a:t> L.mol</a:t>
            </a:r>
            <a:r>
              <a:rPr lang="en-US" altLang="en-US" sz="2000" kern="0" baseline="4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000" kern="0" dirty="0" smtClean="0">
                <a:latin typeface="Times New Roman" pitchFamily="18" charset="0"/>
                <a:cs typeface="Times New Roman" pitchFamily="18" charset="0"/>
              </a:rPr>
              <a:t>.s</a:t>
            </a:r>
            <a:r>
              <a:rPr lang="en-US" altLang="en-US" sz="2000" kern="0" baseline="40000" dirty="0" smtClean="0">
                <a:latin typeface="Times New Roman" pitchFamily="18" charset="0"/>
                <a:cs typeface="Times New Roman" pitchFamily="18" charset="0"/>
              </a:rPr>
              <a:t>-1</a:t>
            </a:r>
          </a:p>
          <a:p>
            <a:pPr>
              <a:lnSpc>
                <a:spcPct val="90000"/>
              </a:lnSpc>
            </a:pPr>
            <a:endParaRPr lang="en-US" altLang="en-US" sz="2800" kern="0" baseline="40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altLang="en-US" sz="2400" i="1" kern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[S</a:t>
            </a:r>
            <a:r>
              <a:rPr lang="en-US" altLang="en-US" sz="2400" kern="0" baseline="-12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sz="2400" kern="0" baseline="-12000" dirty="0" smtClean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en-US" sz="2400" kern="0" baseline="40000" dirty="0" smtClean="0"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] = 0.20 </a:t>
            </a:r>
            <a:r>
              <a:rPr lang="en-US" altLang="en-US" sz="2400" i="1" kern="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, [I</a:t>
            </a:r>
            <a:r>
              <a:rPr lang="en-US" altLang="en-US" sz="2400" kern="0" baseline="4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] = 0.20 </a:t>
            </a:r>
            <a:r>
              <a:rPr lang="en-US" altLang="en-US" sz="2400" i="1" kern="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, and  </a:t>
            </a:r>
            <a:r>
              <a:rPr lang="en-US" altLang="en-US" sz="2400" i="1" kern="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 = 6.6 x 10</a:t>
            </a:r>
            <a:r>
              <a:rPr lang="en-US" altLang="en-US" sz="2400" kern="0" baseline="40000" dirty="0" smtClean="0"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 L.mol</a:t>
            </a:r>
            <a:r>
              <a:rPr lang="en-US" altLang="en-US" sz="2400" kern="0" baseline="4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.s</a:t>
            </a:r>
            <a:r>
              <a:rPr lang="en-US" altLang="en-US" sz="2400" kern="0" baseline="40000" dirty="0" smtClean="0">
                <a:latin typeface="Times New Roman" pitchFamily="18" charset="0"/>
                <a:cs typeface="Times New Roman" pitchFamily="18" charset="0"/>
              </a:rPr>
              <a:t>-1</a:t>
            </a:r>
          </a:p>
          <a:p>
            <a:pPr>
              <a:lnSpc>
                <a:spcPct val="90000"/>
              </a:lnSpc>
            </a:pPr>
            <a:r>
              <a:rPr lang="en-US" altLang="en-US" sz="2400" i="1" kern="0" dirty="0" smtClean="0">
                <a:latin typeface="Times New Roman" pitchFamily="18" charset="0"/>
                <a:cs typeface="Times New Roman" pitchFamily="18" charset="0"/>
              </a:rPr>
              <a:t>Rate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 = (6.6 x 10</a:t>
            </a:r>
            <a:r>
              <a:rPr lang="en-US" altLang="en-US" sz="2400" kern="0" baseline="40000" dirty="0" smtClean="0"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 L.mol</a:t>
            </a:r>
            <a:r>
              <a:rPr lang="en-US" altLang="en-US" sz="2400" kern="0" baseline="4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.s</a:t>
            </a:r>
            <a:r>
              <a:rPr lang="en-US" altLang="en-US" sz="2400" kern="0" baseline="4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)(0.20 </a:t>
            </a:r>
            <a:r>
              <a:rPr lang="en-US" altLang="en-US" sz="2400" kern="0" dirty="0" err="1" smtClean="0">
                <a:latin typeface="Times New Roman" pitchFamily="18" charset="0"/>
                <a:cs typeface="Times New Roman" pitchFamily="18" charset="0"/>
              </a:rPr>
              <a:t>mol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/L)</a:t>
            </a:r>
            <a:r>
              <a:rPr lang="en-US" altLang="en-US" sz="2400" kern="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            = 2.6 x 10</a:t>
            </a:r>
            <a:r>
              <a:rPr lang="en-US" altLang="en-US" sz="2400" kern="0" baseline="40000" dirty="0" smtClean="0">
                <a:latin typeface="Times New Roman" pitchFamily="18" charset="0"/>
                <a:cs typeface="Times New Roman" pitchFamily="18" charset="0"/>
              </a:rPr>
              <a:t>-4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kern="0" dirty="0" err="1" smtClean="0">
                <a:latin typeface="Times New Roman" pitchFamily="18" charset="0"/>
                <a:cs typeface="Times New Roman" pitchFamily="18" charset="0"/>
              </a:rPr>
              <a:t>mol</a:t>
            </a:r>
            <a:r>
              <a:rPr lang="en-US" altLang="en-US" sz="2400" kern="0" dirty="0" smtClean="0">
                <a:latin typeface="Times New Roman" pitchFamily="18" charset="0"/>
                <a:cs typeface="Times New Roman" pitchFamily="18" charset="0"/>
              </a:rPr>
              <a:t>/(L.s)</a:t>
            </a:r>
            <a:endParaRPr lang="en-US" altLang="en-US" sz="2400" kern="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45035"/>
              </p:ext>
            </p:extLst>
          </p:nvPr>
        </p:nvGraphicFramePr>
        <p:xfrm>
          <a:off x="3276600" y="3657600"/>
          <a:ext cx="3332163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6" name="Equation" r:id="rId5" imgW="1473120" imgH="406080" progId="Equation.3">
                  <p:embed/>
                </p:oleObj>
              </mc:Choice>
              <mc:Fallback>
                <p:oleObj name="Equation" r:id="rId5" imgW="14731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657600"/>
                        <a:ext cx="3332163" cy="912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Solution to Practice problem-7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22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8859" y="2967335"/>
            <a:ext cx="3850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CHEMICAL EQUILIBRIUM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1368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46276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chemeClr val="accent6">
                    <a:lumMod val="75000"/>
                  </a:schemeClr>
                </a:solidFill>
              </a:rPr>
              <a:t>Determining the equilibrium constant (From equilibrium composition)</a:t>
            </a:r>
            <a:endParaRPr lang="en-US" sz="2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990600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At certain temperature, the reaction of 1 part N</a:t>
            </a:r>
            <a:r>
              <a:rPr lang="en-US" b="1" baseline="-25000" dirty="0" smtClean="0"/>
              <a:t>2</a:t>
            </a:r>
            <a:r>
              <a:rPr lang="en-US" b="1" dirty="0" smtClean="0"/>
              <a:t> with 3 parts H</a:t>
            </a:r>
            <a:r>
              <a:rPr lang="en-US" b="1" baseline="-25000" dirty="0" smtClean="0"/>
              <a:t>2</a:t>
            </a:r>
            <a:r>
              <a:rPr lang="en-US" b="1" dirty="0" smtClean="0"/>
              <a:t> produces an equilibrium mixture that contains 20 % mole NH3 at 10 atm. Calculate K</a:t>
            </a:r>
            <a:r>
              <a:rPr lang="en-US" b="1" baseline="-25000" dirty="0" smtClean="0"/>
              <a:t>P</a:t>
            </a:r>
            <a:endParaRPr lang="en-US" b="1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5710535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Ans</a:t>
            </a:r>
            <a:r>
              <a:rPr lang="en-US" dirty="0" smtClean="0"/>
              <a:t>: 9.26×10</a:t>
            </a:r>
            <a:r>
              <a:rPr lang="en-US" baseline="30000" dirty="0" smtClean="0"/>
              <a:t>-3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111403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46276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002060"/>
                </a:solidFill>
              </a:rPr>
              <a:t>Determining the equilibrium constant (From changes in pressure)</a:t>
            </a:r>
            <a:endParaRPr lang="en-US" sz="23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61" y="914400"/>
            <a:ext cx="9082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NOCl</a:t>
            </a:r>
            <a:r>
              <a:rPr lang="en-US" b="1" dirty="0" smtClean="0"/>
              <a:t> (g) was produced by reacting NO  (g) at 300 mmHg and Cl</a:t>
            </a:r>
            <a:r>
              <a:rPr lang="en-US" b="1" baseline="-25000" dirty="0" smtClean="0"/>
              <a:t>2</a:t>
            </a:r>
            <a:r>
              <a:rPr lang="en-US" b="1" dirty="0" smtClean="0"/>
              <a:t> at 250 mmHg in an empty vessel at 30</a:t>
            </a:r>
            <a:r>
              <a:rPr lang="en-US" b="1" baseline="30000" dirty="0" smtClean="0"/>
              <a:t>o</a:t>
            </a:r>
            <a:r>
              <a:rPr lang="en-US" b="1" dirty="0" smtClean="0"/>
              <a:t>C. The equilibrium pressure was found to be 420 mmHg. Calculate K</a:t>
            </a:r>
            <a:r>
              <a:rPr lang="en-US" b="1" baseline="-25000" dirty="0" smtClean="0"/>
              <a:t>P</a:t>
            </a:r>
            <a:r>
              <a:rPr lang="en-US" b="1" dirty="0" smtClean="0"/>
              <a:t> and K</a:t>
            </a:r>
            <a:r>
              <a:rPr lang="en-US" b="1" baseline="-25000" dirty="0" smtClean="0"/>
              <a:t>C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NO (g) + Cl</a:t>
            </a:r>
            <a:r>
              <a:rPr lang="en-US" b="1" baseline="-25000" dirty="0" smtClean="0"/>
              <a:t>2</a:t>
            </a:r>
            <a:r>
              <a:rPr lang="en-US" b="1" dirty="0" smtClean="0"/>
              <a:t>(g)		   </a:t>
            </a:r>
            <a:r>
              <a:rPr lang="en-US" b="1" dirty="0" err="1" smtClean="0"/>
              <a:t>NOCl</a:t>
            </a:r>
            <a:r>
              <a:rPr lang="en-US" b="1" dirty="0" smtClean="0"/>
              <a:t> (g) </a:t>
            </a:r>
            <a:endParaRPr lang="en-US" b="1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590800" y="2290465"/>
            <a:ext cx="990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25350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446276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002060"/>
                </a:solidFill>
              </a:rPr>
              <a:t>Determining the equilibrium constant (From degree of dissociation)</a:t>
            </a:r>
            <a:endParaRPr lang="en-US" sz="23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1" y="1066800"/>
            <a:ext cx="883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Formulate an expression of </a:t>
            </a:r>
            <a:r>
              <a:rPr lang="en-US" b="1" dirty="0" err="1" smtClean="0"/>
              <a:t>K</a:t>
            </a:r>
            <a:r>
              <a:rPr lang="en-US" b="1" baseline="-25000" dirty="0" err="1" smtClean="0"/>
              <a:t>p</a:t>
            </a:r>
            <a:r>
              <a:rPr lang="en-US" b="1" dirty="0" smtClean="0"/>
              <a:t> as a function of degree of dissociation, </a:t>
            </a:r>
            <a:r>
              <a:rPr lang="el-GR" b="1" dirty="0" smtClean="0"/>
              <a:t>α</a:t>
            </a:r>
            <a:r>
              <a:rPr lang="en-US" b="1" dirty="0" smtClean="0"/>
              <a:t>, and equilibrium pressure P</a:t>
            </a:r>
            <a:r>
              <a:rPr lang="en-US" b="1" baseline="-25000" dirty="0" smtClean="0"/>
              <a:t>T</a:t>
            </a:r>
            <a:r>
              <a:rPr lang="en-US" b="1" dirty="0" smtClean="0"/>
              <a:t> of the following reaction:</a:t>
            </a:r>
          </a:p>
          <a:p>
            <a:r>
              <a:rPr lang="en-US" b="1" dirty="0" smtClean="0"/>
              <a:t>PCl</a:t>
            </a:r>
            <a:r>
              <a:rPr lang="en-US" b="1" baseline="-25000" dirty="0" smtClean="0"/>
              <a:t>5</a:t>
            </a:r>
            <a:r>
              <a:rPr lang="en-US" b="1" dirty="0" smtClean="0"/>
              <a:t>		PCl</a:t>
            </a:r>
            <a:r>
              <a:rPr lang="en-US" b="1" baseline="-25000" dirty="0" smtClean="0"/>
              <a:t>3</a:t>
            </a:r>
            <a:r>
              <a:rPr lang="en-US" b="1" dirty="0" smtClean="0"/>
              <a:t> + Cl</a:t>
            </a:r>
            <a:r>
              <a:rPr lang="en-US" b="1" baseline="-25000" dirty="0" smtClean="0"/>
              <a:t>2</a:t>
            </a:r>
            <a:endParaRPr lang="en-US" b="1" baseline="-25000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066800" y="2413348"/>
            <a:ext cx="9906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99649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51" y="457200"/>
            <a:ext cx="7803349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446276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002060"/>
                </a:solidFill>
              </a:rPr>
              <a:t>Determining the equilibrium constant (From degree of dissociation)</a:t>
            </a:r>
            <a:endParaRPr lang="en-US" sz="23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519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523" y="685800"/>
            <a:ext cx="9047278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14313">
              <a:tabLst>
                <a:tab pos="228600" algn="l"/>
                <a:tab pos="5016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228600" algn="l"/>
                <a:tab pos="5016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228600" algn="l"/>
                <a:tab pos="5016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228600" algn="l"/>
                <a:tab pos="5016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228600" algn="l"/>
                <a:tab pos="5016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5016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5016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5016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5016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algn="just" eaLnBrk="1" fontAlgn="t" hangingPunct="1"/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</a:rPr>
              <a:t>When </a:t>
            </a:r>
            <a:r>
              <a:rPr kumimoji="0" lang="el-G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</a:rPr>
              <a:t>α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</a:rPr>
              <a:t>&lt; &lt; 1, </a:t>
            </a:r>
            <a:r>
              <a:rPr lang="el-GR" altLang="en-US" sz="1800" dirty="0">
                <a:latin typeface="+mn-lt"/>
                <a:ea typeface="Times"/>
              </a:rPr>
              <a:t>α </a:t>
            </a:r>
            <a:r>
              <a:rPr kumimoji="0" lang="en-US" altLang="en-US" sz="18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</a:rPr>
              <a:t>2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</a:rPr>
              <a:t> value can be neglected when compared to one.</a:t>
            </a:r>
            <a:endParaRPr lang="en-US" altLang="en-US" sz="1800" dirty="0">
              <a:latin typeface="+mn-lt"/>
            </a:endParaRPr>
          </a:p>
          <a:p>
            <a:pPr lvl="0" algn="just" fontAlgn="t"/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Times"/>
              <a:cs typeface="Times New Roman" pitchFamily="18" charset="0"/>
            </a:endParaRPr>
          </a:p>
          <a:p>
            <a:pPr lvl="0" algn="ctr" fontAlgn="t"/>
            <a:r>
              <a:rPr lang="en-US" altLang="en-US" sz="1800" dirty="0" err="1" smtClean="0">
                <a:latin typeface="+mn-lt"/>
                <a:ea typeface="Times"/>
                <a:cs typeface="Times New Roman" pitchFamily="18" charset="0"/>
              </a:rPr>
              <a:t>K</a:t>
            </a:r>
            <a:r>
              <a:rPr lang="en-US" altLang="en-US" sz="1800" baseline="-25000" dirty="0" err="1" smtClean="0">
                <a:latin typeface="+mn-lt"/>
                <a:ea typeface="Times"/>
                <a:cs typeface="Times New Roman" pitchFamily="18" charset="0"/>
              </a:rPr>
              <a:t>p</a:t>
            </a:r>
            <a:r>
              <a:rPr lang="en-US" altLang="en-US" sz="1800" baseline="-25000" dirty="0" smtClean="0">
                <a:latin typeface="+mn-lt"/>
                <a:ea typeface="Times"/>
                <a:cs typeface="Times New Roman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~ </a:t>
            </a:r>
            <a:r>
              <a:rPr lang="el-GR" altLang="en-US" sz="1800" dirty="0" smtClean="0">
                <a:ea typeface="Times"/>
              </a:rPr>
              <a:t>α</a:t>
            </a:r>
            <a:r>
              <a:rPr lang="en-US" altLang="en-US" sz="1800" baseline="30000" dirty="0" smtClean="0">
                <a:ea typeface="Times"/>
              </a:rPr>
              <a:t>2</a:t>
            </a:r>
            <a:r>
              <a:rPr lang="en-US" altLang="en-US" sz="1800" dirty="0" smtClean="0">
                <a:ea typeface="Times"/>
              </a:rPr>
              <a:t>P</a:t>
            </a:r>
            <a:endParaRPr lang="en-US" altLang="en-US" sz="1800" dirty="0">
              <a:latin typeface="+mn-lt"/>
              <a:ea typeface="Times"/>
              <a:cs typeface="Times New Roman" pitchFamily="18" charset="0"/>
            </a:endParaRPr>
          </a:p>
          <a:p>
            <a:pPr lvl="0" algn="just" fontAlgn="t"/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Times"/>
              <a:cs typeface="Times New Roman" pitchFamily="18" charset="0"/>
            </a:endParaRPr>
          </a:p>
          <a:p>
            <a:pPr lvl="0" algn="just" fontAlgn="t"/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This equation can be used to predict the influence of pressure on this equilibrium.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214313" algn="just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501650" algn="l"/>
              </a:tabLst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</a:rPr>
              <a:t> 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0" algn="just" fontAlgn="t">
              <a:buFontTx/>
              <a:buChar char="•"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CC0033"/>
                </a:solidFill>
                <a:effectLst/>
                <a:latin typeface="+mn-lt"/>
                <a:ea typeface="Times"/>
                <a:cs typeface="Times New Roman" pitchFamily="18" charset="0"/>
              </a:rPr>
              <a:t>Influence of pressure :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The expression for Kc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CC0033"/>
                </a:solidFill>
                <a:effectLst/>
                <a:latin typeface="+mn-lt"/>
                <a:ea typeface="Times"/>
                <a:cs typeface="Times New Roman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contains the volume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CC0033"/>
                </a:solidFill>
                <a:effectLst/>
                <a:latin typeface="+mn-lt"/>
                <a:ea typeface="Times"/>
                <a:cs typeface="Times New Roman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term and the expression for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Kp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 contains the pressure term. Therefore this equilibrium is affected by the total pressure. According to the above equation, increase in the value of P will tend to increase the value of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Kp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. But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Kp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 is a constant at constant temperature. Therefore, in order to maintain the constancy of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K</a:t>
            </a:r>
            <a:r>
              <a:rPr kumimoji="0" lang="en-US" altLang="en-US" sz="1800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 the value of </a:t>
            </a:r>
            <a:r>
              <a:rPr lang="el-GR" altLang="en-US" sz="1800" b="1" dirty="0">
                <a:ea typeface="Times"/>
              </a:rPr>
              <a:t>α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 should decrease. Thus, increase in total pressure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favours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 the reverse reaction and decreases the value of </a:t>
            </a:r>
            <a:r>
              <a:rPr lang="el-GR" altLang="en-US" sz="1800" b="1" dirty="0">
                <a:ea typeface="Times"/>
              </a:rPr>
              <a:t>α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214313" algn="just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501650" algn="l"/>
              </a:tabLst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CC0033"/>
                </a:solidFill>
                <a:effectLst/>
                <a:latin typeface="+mn-lt"/>
                <a:ea typeface="Times"/>
                <a:cs typeface="Times New Roman" pitchFamily="18" charset="0"/>
              </a:rPr>
              <a:t> 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214313" algn="just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501650" algn="l"/>
              </a:tabLst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CC0033"/>
                </a:solidFill>
                <a:effectLst/>
                <a:latin typeface="+mn-lt"/>
                <a:ea typeface="Times"/>
                <a:cs typeface="Times New Roman" pitchFamily="18" charset="0"/>
              </a:rPr>
              <a:t>Influence of concentration :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Increase in the concentration of PCl</a:t>
            </a:r>
            <a:r>
              <a:rPr kumimoji="0" lang="en-US" altLang="en-US" sz="1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5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CC0033"/>
                </a:solidFill>
                <a:effectLst/>
                <a:latin typeface="+mn-lt"/>
                <a:ea typeface="Times"/>
                <a:cs typeface="Times New Roman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favours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 the forward reaction, while increase in the concentration of either PCl</a:t>
            </a:r>
            <a:r>
              <a:rPr kumimoji="0" lang="en-US" altLang="en-US" sz="1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3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 or Cl</a:t>
            </a:r>
            <a:r>
              <a:rPr kumimoji="0" lang="en-US" altLang="en-US" sz="1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favours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 the reverse reaction. Increase in the concentration of a substance in a reversible reaction will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favour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 the reaction in that direction in which the substance is used up.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214313" algn="just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501650" algn="l"/>
              </a:tabLst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CC0033"/>
                </a:solidFill>
                <a:effectLst/>
                <a:latin typeface="+mn-lt"/>
                <a:ea typeface="Times"/>
                <a:cs typeface="Times New Roman" pitchFamily="18" charset="0"/>
              </a:rPr>
              <a:t> 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214313" algn="just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501650" algn="l"/>
              </a:tabLst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CC0033"/>
                </a:solidFill>
                <a:effectLst/>
                <a:latin typeface="+mn-lt"/>
                <a:ea typeface="Times"/>
                <a:cs typeface="Times New Roman" pitchFamily="18" charset="0"/>
              </a:rPr>
              <a:t>Influence of catalyst :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A catalyst will affect the rates of the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CC0033"/>
                </a:solidFill>
                <a:effectLst/>
                <a:latin typeface="+mn-lt"/>
                <a:ea typeface="Times"/>
                <a:cs typeface="Times New Roman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forward and reverse reactions to the same extent. It does not change either the amount of reactants and products present at equilibrium or the numerical value of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Kp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 or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Kp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"/>
                <a:cs typeface="Times New Roman" pitchFamily="18" charset="0"/>
              </a:rPr>
              <a:t>. However, the equilibrium is obtained quickly in the presence of a catalyst.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446276"/>
          </a:xfrm>
          <a:prstGeom prst="rect">
            <a:avLst/>
          </a:prstGeom>
          <a:solidFill>
            <a:srgbClr val="FFD2DD"/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002060"/>
                </a:solidFill>
              </a:rPr>
              <a:t>Determining the equilibrium constant (From degree of dissociation)</a:t>
            </a:r>
            <a:endParaRPr lang="en-US" sz="23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18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extBox 3"/>
          <p:cNvSpPr txBox="1">
            <a:spLocks noChangeArrowheads="1"/>
          </p:cNvSpPr>
          <p:nvPr/>
        </p:nvSpPr>
        <p:spPr bwMode="auto">
          <a:xfrm>
            <a:off x="0" y="533400"/>
            <a:ext cx="8077200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r>
              <a:rPr lang="en-US" altLang="en-US" sz="2400" b="1" dirty="0" smtClean="0">
                <a:solidFill>
                  <a:schemeClr val="tx1"/>
                </a:solidFill>
              </a:rPr>
              <a:t>1. Isolation method (</a:t>
            </a:r>
            <a:r>
              <a:rPr lang="en-US" sz="2400" i="1" dirty="0" smtClean="0">
                <a:solidFill>
                  <a:schemeClr val="tx1"/>
                </a:solidFill>
              </a:rPr>
              <a:t>method </a:t>
            </a:r>
            <a:r>
              <a:rPr lang="en-US" sz="2400" i="1" dirty="0">
                <a:solidFill>
                  <a:schemeClr val="tx1"/>
                </a:solidFill>
              </a:rPr>
              <a:t>of flooding </a:t>
            </a:r>
            <a:r>
              <a:rPr lang="en-US" altLang="en-US" sz="2400" b="1" dirty="0" smtClean="0">
                <a:solidFill>
                  <a:schemeClr val="tx1"/>
                </a:solidFill>
              </a:rPr>
              <a:t>)</a:t>
            </a:r>
            <a:endParaRPr lang="en-US" altLang="en-US" sz="2400" b="1" dirty="0">
              <a:solidFill>
                <a:schemeClr val="tx1"/>
              </a:solidFill>
            </a:endParaRPr>
          </a:p>
        </p:txBody>
      </p:sp>
      <p:sp>
        <p:nvSpPr>
          <p:cNvPr id="57349" name="TextBox 4"/>
          <p:cNvSpPr txBox="1">
            <a:spLocks noChangeArrowheads="1"/>
          </p:cNvSpPr>
          <p:nvPr/>
        </p:nvSpPr>
        <p:spPr bwMode="auto">
          <a:xfrm>
            <a:off x="1" y="0"/>
            <a:ext cx="9144000" cy="461665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b="1" dirty="0" smtClean="0">
                <a:solidFill>
                  <a:srgbClr val="002060"/>
                </a:solidFill>
              </a:rPr>
              <a:t>Determining the rate law and order from experimental data</a:t>
            </a:r>
            <a:endParaRPr lang="en-IN" altLang="en-US" sz="2400" b="1" dirty="0">
              <a:solidFill>
                <a:srgbClr val="002060"/>
              </a:solidFill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1" y="3810000"/>
            <a:ext cx="60210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749899"/>
              </p:ext>
            </p:extLst>
          </p:nvPr>
        </p:nvGraphicFramePr>
        <p:xfrm>
          <a:off x="152400" y="990600"/>
          <a:ext cx="24384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8" name="Equation" r:id="rId4" imgW="965160" imgH="482400" progId="Equation.DSMT4">
                  <p:embed/>
                </p:oleObj>
              </mc:Choice>
              <mc:Fallback>
                <p:oleObj name="Equation" r:id="rId4" imgW="965160" imgH="482400" progId="Equation.DSMT4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990600"/>
                        <a:ext cx="24384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28"/>
          <p:cNvSpPr txBox="1">
            <a:spLocks noChangeArrowheads="1"/>
          </p:cNvSpPr>
          <p:nvPr/>
        </p:nvSpPr>
        <p:spPr bwMode="auto">
          <a:xfrm>
            <a:off x="-1" y="2256472"/>
            <a:ext cx="914400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TW" sz="2000" dirty="0" smtClean="0">
                <a:ea typeface="新細明體" pitchFamily="18" charset="-120"/>
              </a:rPr>
              <a:t>The </a:t>
            </a:r>
            <a:r>
              <a:rPr lang="en-US" altLang="zh-TW" sz="2000" dirty="0">
                <a:ea typeface="新細明體" pitchFamily="18" charset="-120"/>
              </a:rPr>
              <a:t>reaction is performed with all species but one in excess. Under these conditions, only the concentration of one species will vary to a significant extent during the reaction.</a:t>
            </a:r>
          </a:p>
          <a:p>
            <a:pPr>
              <a:spcBef>
                <a:spcPct val="50000"/>
              </a:spcBef>
            </a:pPr>
            <a:r>
              <a:rPr lang="en-US" altLang="zh-TW" sz="2000" b="1" i="1" dirty="0">
                <a:ea typeface="新細明體" pitchFamily="18" charset="-120"/>
              </a:rPr>
              <a:t>R</a:t>
            </a:r>
            <a:r>
              <a:rPr lang="en-US" altLang="zh-TW" sz="2000" b="1" dirty="0">
                <a:ea typeface="新細明體" pitchFamily="18" charset="-120"/>
              </a:rPr>
              <a:t> = </a:t>
            </a:r>
            <a:r>
              <a:rPr lang="en-US" altLang="zh-TW" sz="2000" b="1" i="1" dirty="0">
                <a:ea typeface="新細明體" pitchFamily="18" charset="-120"/>
              </a:rPr>
              <a:t>k’</a:t>
            </a:r>
            <a:r>
              <a:rPr lang="en-US" altLang="zh-TW" sz="2000" b="1" dirty="0">
                <a:ea typeface="新細明體" pitchFamily="18" charset="-120"/>
              </a:rPr>
              <a:t>[B]</a:t>
            </a:r>
            <a:r>
              <a:rPr lang="en-US" altLang="zh-TW" sz="2000" b="1" i="1" baseline="30000" dirty="0">
                <a:latin typeface="Symbol" pitchFamily="18" charset="2"/>
                <a:ea typeface="新細明體" pitchFamily="18" charset="-120"/>
              </a:rPr>
              <a:t>b</a:t>
            </a:r>
            <a:endParaRPr lang="en-US" altLang="zh-TW" sz="20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381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590" y="3962400"/>
            <a:ext cx="595241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" y="0"/>
            <a:ext cx="9144000" cy="461665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b="1" dirty="0" smtClean="0">
                <a:solidFill>
                  <a:srgbClr val="002060"/>
                </a:solidFill>
              </a:rPr>
              <a:t>Determining the rate law and order from experimental data</a:t>
            </a:r>
            <a:endParaRPr lang="en-IN" altLang="en-US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04800" y="685800"/>
            <a:ext cx="8077200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r>
              <a:rPr lang="en-US" altLang="en-US" sz="2400" b="1" dirty="0">
                <a:solidFill>
                  <a:schemeClr val="tx1"/>
                </a:solidFill>
              </a:rPr>
              <a:t>2</a:t>
            </a:r>
            <a:r>
              <a:rPr lang="en-US" altLang="en-US" sz="2400" b="1" dirty="0" smtClean="0">
                <a:solidFill>
                  <a:schemeClr val="tx1"/>
                </a:solidFill>
              </a:rPr>
              <a:t>. Differential methods (Initial rate method)</a:t>
            </a:r>
            <a:endParaRPr lang="en-US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772400" y="1905000"/>
            <a:ext cx="7620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82890"/>
              </p:ext>
            </p:extLst>
          </p:nvPr>
        </p:nvGraphicFramePr>
        <p:xfrm>
          <a:off x="304800" y="1981200"/>
          <a:ext cx="24384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0" name="Equation" r:id="rId4" imgW="965160" imgH="482400" progId="Equation.DSMT4">
                  <p:embed/>
                </p:oleObj>
              </mc:Choice>
              <mc:Fallback>
                <p:oleObj name="Equation" r:id="rId4" imgW="965160" imgH="482400" progId="Equation.DSMT4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81200"/>
                        <a:ext cx="24384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" y="1194137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TW" sz="2000" dirty="0" smtClean="0">
                <a:ea typeface="新細明體" pitchFamily="18" charset="-120"/>
              </a:rPr>
              <a:t>The </a:t>
            </a:r>
            <a:r>
              <a:rPr lang="en-US" altLang="zh-TW" sz="2000" dirty="0">
                <a:ea typeface="新細明體" pitchFamily="18" charset="-120"/>
              </a:rPr>
              <a:t>concentration of a single reactant is changed while holding all other concentrations constant, and the initial rate of the reaction is determined.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738706"/>
              </p:ext>
            </p:extLst>
          </p:nvPr>
        </p:nvGraphicFramePr>
        <p:xfrm>
          <a:off x="4800600" y="1752600"/>
          <a:ext cx="3352800" cy="210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1" name="Equation" r:id="rId6" imgW="1701720" imgH="1066680" progId="Equation.DSMT4">
                  <p:embed/>
                </p:oleObj>
              </mc:Choice>
              <mc:Fallback>
                <p:oleObj name="Equation" r:id="rId6" imgW="1701720" imgH="1066680" progId="Equation.DSMT4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752600"/>
                        <a:ext cx="3352800" cy="210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3525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8" y="1600200"/>
            <a:ext cx="8790123" cy="497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1" y="71735"/>
            <a:ext cx="9144000" cy="461665"/>
          </a:xfrm>
          <a:prstGeom prst="rect">
            <a:avLst/>
          </a:prstGeom>
          <a:solidFill>
            <a:srgbClr val="FFD2DD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b="1" dirty="0" smtClean="0">
                <a:solidFill>
                  <a:srgbClr val="002060"/>
                </a:solidFill>
              </a:rPr>
              <a:t>Determining the rate law and order from experimental data</a:t>
            </a:r>
            <a:endParaRPr lang="en-IN" altLang="en-US" sz="24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04800" y="685800"/>
            <a:ext cx="8077200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82E3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r>
              <a:rPr lang="en-US" altLang="en-US" sz="2400" b="1" dirty="0" smtClean="0">
                <a:solidFill>
                  <a:schemeClr val="tx1"/>
                </a:solidFill>
              </a:rPr>
              <a:t>3. Integral methods</a:t>
            </a:r>
            <a:endParaRPr lang="en-US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494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100" b="0" i="0" u="none" strike="noStrike" cap="none" normalizeH="0" baseline="0">
            <a:ln>
              <a:noFill/>
            </a:ln>
            <a:solidFill>
              <a:srgbClr val="C82E32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100" b="0" i="0" u="none" strike="noStrike" cap="none" normalizeH="0" baseline="0">
            <a:ln>
              <a:noFill/>
            </a:ln>
            <a:solidFill>
              <a:srgbClr val="C82E32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7809</TotalTime>
  <Words>2680</Words>
  <Application>Microsoft Office PowerPoint</Application>
  <PresentationFormat>On-screen Show (4:3)</PresentationFormat>
  <Paragraphs>405</Paragraphs>
  <Slides>69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Blank Presentation</vt:lpstr>
      <vt:lpstr>Equation</vt:lpstr>
      <vt:lpstr>Chemical kinetics</vt:lpstr>
      <vt:lpstr>What is Kinetics?</vt:lpstr>
      <vt:lpstr>Why do we study kinetics?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First-Order Processes</vt:lpstr>
      <vt:lpstr>PowerPoint Presentation</vt:lpstr>
      <vt:lpstr>PowerPoint Presentation</vt:lpstr>
      <vt:lpstr>PowerPoint Presentation</vt:lpstr>
      <vt:lpstr>Outline: Kinetics</vt:lpstr>
      <vt:lpstr>Temperature and Rate</vt:lpstr>
      <vt:lpstr>Arrhenius Equation</vt:lpstr>
      <vt:lpstr>Arrhenius Equation</vt:lpstr>
      <vt:lpstr>PowerPoint Presentation</vt:lpstr>
      <vt:lpstr>The Collision Model</vt:lpstr>
      <vt:lpstr>PowerPoint Presentation</vt:lpstr>
      <vt:lpstr>PowerPoint Presentation</vt:lpstr>
      <vt:lpstr>Activation Energy</vt:lpstr>
      <vt:lpstr>Reaction Coordinate Diagrams</vt:lpstr>
      <vt:lpstr>Reaction Coordinate Diagrams</vt:lpstr>
      <vt:lpstr>PowerPoint Presentation</vt:lpstr>
      <vt:lpstr>Maxwell–Boltzmann Distributions</vt:lpstr>
      <vt:lpstr>Maxwell–Boltzmann Distributions</vt:lpstr>
      <vt:lpstr>Outline: Kinetics</vt:lpstr>
      <vt:lpstr>Complex reactions: Reaction Mechanisms</vt:lpstr>
      <vt:lpstr>Reaction Mechanisms</vt:lpstr>
      <vt:lpstr>Reaction Mechanisms</vt:lpstr>
      <vt:lpstr>Multistep Mechanisms</vt:lpstr>
      <vt:lpstr>Slow Initial Step</vt:lpstr>
      <vt:lpstr>Slow Initial 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Catalysts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St. Charles Community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Chapter 14 Kinetics</dc:title>
  <dc:creator>John Bookstaver</dc:creator>
  <cp:lastModifiedBy>Tapas Goswami</cp:lastModifiedBy>
  <cp:revision>288</cp:revision>
  <cp:lastPrinted>2006-01-20T23:56:16Z</cp:lastPrinted>
  <dcterms:created xsi:type="dcterms:W3CDTF">2004-12-30T23:01:46Z</dcterms:created>
  <dcterms:modified xsi:type="dcterms:W3CDTF">2017-09-19T11:10:13Z</dcterms:modified>
</cp:coreProperties>
</file>